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omments/comment1.xml" ContentType="application/vnd.openxmlformats-officedocument.presentationml.comment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87" r:id="rId2"/>
    <p:sldId id="288" r:id="rId3"/>
    <p:sldId id="256" r:id="rId4"/>
    <p:sldId id="271" r:id="rId5"/>
    <p:sldId id="258" r:id="rId6"/>
    <p:sldId id="282" r:id="rId7"/>
    <p:sldId id="281" r:id="rId8"/>
    <p:sldId id="286" r:id="rId9"/>
    <p:sldId id="272" r:id="rId10"/>
    <p:sldId id="259" r:id="rId11"/>
    <p:sldId id="261" r:id="rId12"/>
    <p:sldId id="273" r:id="rId13"/>
    <p:sldId id="262" r:id="rId14"/>
    <p:sldId id="285" r:id="rId15"/>
    <p:sldId id="274" r:id="rId16"/>
    <p:sldId id="264" r:id="rId17"/>
    <p:sldId id="260" r:id="rId18"/>
    <p:sldId id="276" r:id="rId19"/>
    <p:sldId id="283" r:id="rId20"/>
    <p:sldId id="257" r:id="rId21"/>
    <p:sldId id="269" r:id="rId22"/>
    <p:sldId id="270" r:id="rId23"/>
    <p:sldId id="289" r:id="rId24"/>
    <p:sldId id="277" r:id="rId25"/>
    <p:sldId id="265" r:id="rId26"/>
    <p:sldId id="263" r:id="rId27"/>
    <p:sldId id="266" r:id="rId28"/>
    <p:sldId id="268" r:id="rId29"/>
    <p:sldId id="267" r:id="rId30"/>
    <p:sldId id="278" r:id="rId31"/>
    <p:sldId id="284" r:id="rId32"/>
    <p:sldId id="279" r:id="rId33"/>
    <p:sldId id="280" r:id="rId34"/>
  </p:sldIdLst>
  <p:sldSz cx="12192000" cy="6858000"/>
  <p:notesSz cx="6797675"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ffmann, Juergen" initials="HJ" lastIdx="1" clrIdx="0">
    <p:extLst>
      <p:ext uri="{19B8F6BF-5375-455C-9EA6-DF929625EA0E}">
        <p15:presenceInfo xmlns:p15="http://schemas.microsoft.com/office/powerpoint/2012/main" userId="S-1-5-21-2337480098-1362075394-2497839922-11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1" autoAdjust="0"/>
  </p:normalViewPr>
  <p:slideViewPr>
    <p:cSldViewPr snapToGrid="0">
      <p:cViewPr varScale="1">
        <p:scale>
          <a:sx n="114" d="100"/>
          <a:sy n="114" d="100"/>
        </p:scale>
        <p:origin x="414" y="102"/>
      </p:cViewPr>
      <p:guideLst/>
    </p:cSldViewPr>
  </p:slideViewPr>
  <p:outlineViewPr>
    <p:cViewPr>
      <p:scale>
        <a:sx n="33" d="100"/>
        <a:sy n="33" d="100"/>
      </p:scale>
      <p:origin x="0" y="-23316"/>
    </p:cViewPr>
  </p:outlineViewPr>
  <p:notesTextViewPr>
    <p:cViewPr>
      <p:scale>
        <a:sx n="1" d="1"/>
        <a:sy n="1" d="1"/>
      </p:scale>
      <p:origin x="0" y="0"/>
    </p:cViewPr>
  </p:notesTextViewPr>
  <p:sorterViewPr>
    <p:cViewPr>
      <p:scale>
        <a:sx n="100" d="100"/>
        <a:sy n="100" d="100"/>
      </p:scale>
      <p:origin x="0" y="-3120"/>
    </p:cViewPr>
  </p:sorterViewPr>
  <p:notesViewPr>
    <p:cSldViewPr snapToGrid="0">
      <p:cViewPr varScale="1">
        <p:scale>
          <a:sx n="85" d="100"/>
          <a:sy n="85" d="100"/>
        </p:scale>
        <p:origin x="390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282860845473376E-2"/>
          <c:y val="5.0949787562866791E-2"/>
          <c:w val="0.8998809536443565"/>
          <c:h val="0.77537627021258915"/>
        </c:manualLayout>
      </c:layout>
      <c:barChart>
        <c:barDir val="col"/>
        <c:grouping val="clustered"/>
        <c:varyColors val="0"/>
        <c:ser>
          <c:idx val="0"/>
          <c:order val="0"/>
          <c:tx>
            <c:strRef>
              <c:f>Tabelle1!$B$1</c:f>
              <c:strCache>
                <c:ptCount val="1"/>
                <c:pt idx="0">
                  <c:v>Öffnungstage</c:v>
                </c:pt>
              </c:strCache>
            </c:strRef>
          </c:tx>
          <c:spPr>
            <a:solidFill>
              <a:schemeClr val="accent1"/>
            </a:solidFill>
            <a:ln>
              <a:noFill/>
            </a:ln>
            <a:effectLst/>
          </c:spPr>
          <c:invertIfNegative val="0"/>
          <c:cat>
            <c:numRef>
              <c:f>Tabelle1!$A$2:$A$5</c:f>
              <c:numCache>
                <c:formatCode>General</c:formatCode>
                <c:ptCount val="4"/>
                <c:pt idx="0">
                  <c:v>2022</c:v>
                </c:pt>
                <c:pt idx="1">
                  <c:v>2023</c:v>
                </c:pt>
              </c:numCache>
            </c:numRef>
          </c:cat>
          <c:val>
            <c:numRef>
              <c:f>Tabelle1!$B$2:$B$5</c:f>
              <c:numCache>
                <c:formatCode>General</c:formatCode>
                <c:ptCount val="4"/>
                <c:pt idx="0">
                  <c:v>101</c:v>
                </c:pt>
                <c:pt idx="1">
                  <c:v>107</c:v>
                </c:pt>
              </c:numCache>
            </c:numRef>
          </c:val>
          <c:extLst>
            <c:ext xmlns:c16="http://schemas.microsoft.com/office/drawing/2014/chart" uri="{C3380CC4-5D6E-409C-BE32-E72D297353CC}">
              <c16:uniqueId val="{00000000-9167-4D64-A243-875CD0BBBBD3}"/>
            </c:ext>
          </c:extLst>
        </c:ser>
        <c:dLbls>
          <c:showLegendKey val="0"/>
          <c:showVal val="0"/>
          <c:showCatName val="0"/>
          <c:showSerName val="0"/>
          <c:showPercent val="0"/>
          <c:showBubbleSize val="0"/>
        </c:dLbls>
        <c:gapWidth val="150"/>
        <c:axId val="1282882560"/>
        <c:axId val="1282881728"/>
      </c:barChart>
      <c:catAx>
        <c:axId val="128288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282881728"/>
        <c:crosses val="autoZero"/>
        <c:auto val="1"/>
        <c:lblAlgn val="ctr"/>
        <c:lblOffset val="100"/>
        <c:noMultiLvlLbl val="0"/>
      </c:catAx>
      <c:valAx>
        <c:axId val="1282881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282882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u="sng" dirty="0" err="1" smtClean="0"/>
              <a:t>Einnahmesituation</a:t>
            </a:r>
            <a:r>
              <a:rPr lang="en-US" b="1" u="sng" dirty="0" smtClean="0"/>
              <a:t> </a:t>
            </a:r>
            <a:r>
              <a:rPr lang="en-US" b="1" u="sng" dirty="0" err="1" smtClean="0"/>
              <a:t>ohne</a:t>
            </a:r>
            <a:r>
              <a:rPr lang="en-US" b="1" u="sng" dirty="0" smtClean="0"/>
              <a:t> </a:t>
            </a:r>
            <a:r>
              <a:rPr lang="en-US" b="1" u="sng" dirty="0" err="1" smtClean="0"/>
              <a:t>Sonderveranstaltungen</a:t>
            </a:r>
            <a:endParaRPr lang="en-US" b="1" u="sng"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Tabelle1!$B$1</c:f>
              <c:strCache>
                <c:ptCount val="1"/>
                <c:pt idx="0">
                  <c:v>Einnahmen</c:v>
                </c:pt>
              </c:strCache>
            </c:strRef>
          </c:tx>
          <c:spPr>
            <a:ln w="28575" cap="rnd">
              <a:solidFill>
                <a:schemeClr val="accent1"/>
              </a:solidFill>
              <a:round/>
            </a:ln>
            <a:effectLst/>
          </c:spPr>
          <c:marker>
            <c:symbol val="none"/>
          </c:marker>
          <c:cat>
            <c:numRef>
              <c:f>Tabelle1!$A$2:$A$10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Tabelle1!$B$2:$B$10</c:f>
              <c:numCache>
                <c:formatCode>General</c:formatCode>
                <c:ptCount val="9"/>
                <c:pt idx="0">
                  <c:v>157153.16</c:v>
                </c:pt>
                <c:pt idx="1">
                  <c:v>130162.94</c:v>
                </c:pt>
                <c:pt idx="2">
                  <c:v>135776.95000000001</c:v>
                </c:pt>
                <c:pt idx="3">
                  <c:v>211863.31</c:v>
                </c:pt>
                <c:pt idx="4">
                  <c:v>176833.46</c:v>
                </c:pt>
                <c:pt idx="5">
                  <c:v>135726</c:v>
                </c:pt>
                <c:pt idx="6">
                  <c:v>97452</c:v>
                </c:pt>
                <c:pt idx="7">
                  <c:v>159347</c:v>
                </c:pt>
                <c:pt idx="8">
                  <c:v>106533</c:v>
                </c:pt>
              </c:numCache>
            </c:numRef>
          </c:val>
          <c:smooth val="0"/>
          <c:extLst>
            <c:ext xmlns:c16="http://schemas.microsoft.com/office/drawing/2014/chart" uri="{C3380CC4-5D6E-409C-BE32-E72D297353CC}">
              <c16:uniqueId val="{00000000-4FCF-4FB6-BBC1-3D115DFCC8B6}"/>
            </c:ext>
          </c:extLst>
        </c:ser>
        <c:dLbls>
          <c:showLegendKey val="0"/>
          <c:showVal val="0"/>
          <c:showCatName val="0"/>
          <c:showSerName val="0"/>
          <c:showPercent val="0"/>
          <c:showBubbleSize val="0"/>
        </c:dLbls>
        <c:smooth val="0"/>
        <c:axId val="1399390880"/>
        <c:axId val="1399389216"/>
      </c:lineChart>
      <c:catAx>
        <c:axId val="1399390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399389216"/>
        <c:crosses val="autoZero"/>
        <c:auto val="1"/>
        <c:lblAlgn val="ctr"/>
        <c:lblOffset val="100"/>
        <c:noMultiLvlLbl val="0"/>
      </c:catAx>
      <c:valAx>
        <c:axId val="1399389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3993908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Tabelle1!$B$1</c:f>
              <c:strCache>
                <c:ptCount val="1"/>
                <c:pt idx="0">
                  <c:v>Besucher</c:v>
                </c:pt>
              </c:strCache>
            </c:strRef>
          </c:tx>
          <c:spPr>
            <a:solidFill>
              <a:schemeClr val="accent1"/>
            </a:solidFill>
            <a:ln>
              <a:noFill/>
            </a:ln>
            <a:effectLst/>
          </c:spPr>
          <c:invertIfNegative val="0"/>
          <c:cat>
            <c:numRef>
              <c:f>Tabelle1!$A$2:$A$18</c:f>
              <c:numCache>
                <c:formatCode>General</c:formatCod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Tabelle1!$B$2:$B$18</c:f>
              <c:numCache>
                <c:formatCode>General</c:formatCode>
                <c:ptCount val="17"/>
                <c:pt idx="0">
                  <c:v>50897</c:v>
                </c:pt>
                <c:pt idx="1">
                  <c:v>52520</c:v>
                </c:pt>
                <c:pt idx="2">
                  <c:v>36041</c:v>
                </c:pt>
                <c:pt idx="3">
                  <c:v>38000</c:v>
                </c:pt>
                <c:pt idx="4">
                  <c:v>67330</c:v>
                </c:pt>
                <c:pt idx="5">
                  <c:v>35704</c:v>
                </c:pt>
                <c:pt idx="6">
                  <c:v>79215</c:v>
                </c:pt>
                <c:pt idx="7">
                  <c:v>61275</c:v>
                </c:pt>
                <c:pt idx="8">
                  <c:v>59184</c:v>
                </c:pt>
                <c:pt idx="9">
                  <c:v>85042</c:v>
                </c:pt>
                <c:pt idx="10">
                  <c:v>51934</c:v>
                </c:pt>
                <c:pt idx="11">
                  <c:v>41000</c:v>
                </c:pt>
                <c:pt idx="12">
                  <c:v>32000</c:v>
                </c:pt>
                <c:pt idx="13">
                  <c:v>52000</c:v>
                </c:pt>
                <c:pt idx="14">
                  <c:v>26000</c:v>
                </c:pt>
              </c:numCache>
            </c:numRef>
          </c:val>
          <c:extLst>
            <c:ext xmlns:c16="http://schemas.microsoft.com/office/drawing/2014/chart" uri="{C3380CC4-5D6E-409C-BE32-E72D297353CC}">
              <c16:uniqueId val="{00000000-5EA3-4B74-AB96-64DBCCF7B46D}"/>
            </c:ext>
          </c:extLst>
        </c:ser>
        <c:ser>
          <c:idx val="1"/>
          <c:order val="1"/>
          <c:tx>
            <c:strRef>
              <c:f>Tabelle1!$C$1</c:f>
              <c:strCache>
                <c:ptCount val="1"/>
                <c:pt idx="0">
                  <c:v>Einnahmen</c:v>
                </c:pt>
              </c:strCache>
            </c:strRef>
          </c:tx>
          <c:spPr>
            <a:solidFill>
              <a:schemeClr val="accent2"/>
            </a:solidFill>
            <a:ln>
              <a:noFill/>
            </a:ln>
            <a:effectLst/>
          </c:spPr>
          <c:invertIfNegative val="0"/>
          <c:cat>
            <c:numRef>
              <c:f>Tabelle1!$A$2:$A$18</c:f>
              <c:numCache>
                <c:formatCode>General</c:formatCod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Tabelle1!$C$2:$C$18</c:f>
              <c:numCache>
                <c:formatCode>General</c:formatCode>
                <c:ptCount val="17"/>
                <c:pt idx="0">
                  <c:v>185000</c:v>
                </c:pt>
                <c:pt idx="1">
                  <c:v>190000</c:v>
                </c:pt>
                <c:pt idx="2">
                  <c:v>150000</c:v>
                </c:pt>
                <c:pt idx="3">
                  <c:v>190000</c:v>
                </c:pt>
                <c:pt idx="4">
                  <c:v>200000</c:v>
                </c:pt>
                <c:pt idx="5">
                  <c:v>150000</c:v>
                </c:pt>
                <c:pt idx="6">
                  <c:v>157153.16</c:v>
                </c:pt>
                <c:pt idx="7">
                  <c:v>130162.94</c:v>
                </c:pt>
                <c:pt idx="8">
                  <c:v>135776.95000000001</c:v>
                </c:pt>
                <c:pt idx="9">
                  <c:v>211863.31</c:v>
                </c:pt>
                <c:pt idx="10">
                  <c:v>176833.46</c:v>
                </c:pt>
                <c:pt idx="11">
                  <c:v>135726</c:v>
                </c:pt>
                <c:pt idx="12">
                  <c:v>97452</c:v>
                </c:pt>
                <c:pt idx="13">
                  <c:v>159347</c:v>
                </c:pt>
                <c:pt idx="14">
                  <c:v>106533</c:v>
                </c:pt>
              </c:numCache>
            </c:numRef>
          </c:val>
          <c:extLst>
            <c:ext xmlns:c16="http://schemas.microsoft.com/office/drawing/2014/chart" uri="{C3380CC4-5D6E-409C-BE32-E72D297353CC}">
              <c16:uniqueId val="{00000004-5EA3-4B74-AB96-64DBCCF7B46D}"/>
            </c:ext>
          </c:extLst>
        </c:ser>
        <c:dLbls>
          <c:showLegendKey val="0"/>
          <c:showVal val="0"/>
          <c:showCatName val="0"/>
          <c:showSerName val="0"/>
          <c:showPercent val="0"/>
          <c:showBubbleSize val="0"/>
        </c:dLbls>
        <c:gapWidth val="150"/>
        <c:axId val="2016158847"/>
        <c:axId val="2016157599"/>
      </c:barChart>
      <c:catAx>
        <c:axId val="2016158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016157599"/>
        <c:crosses val="autoZero"/>
        <c:auto val="1"/>
        <c:lblAlgn val="ctr"/>
        <c:lblOffset val="100"/>
        <c:noMultiLvlLbl val="0"/>
      </c:catAx>
      <c:valAx>
        <c:axId val="20161575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016158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e-DE" b="1" u="sng" dirty="0" smtClean="0"/>
              <a:t>Kalk.</a:t>
            </a:r>
            <a:r>
              <a:rPr lang="de-DE" b="1" u="sng" baseline="0" dirty="0" smtClean="0"/>
              <a:t> Einnahmen pro Badegast</a:t>
            </a:r>
            <a:br>
              <a:rPr lang="de-DE" b="1" u="sng" baseline="0" dirty="0" smtClean="0"/>
            </a:br>
            <a:r>
              <a:rPr lang="de-DE" b="1" u="sng" baseline="0" dirty="0" smtClean="0"/>
              <a:t>Tageskarten / Saisontickets</a:t>
            </a:r>
            <a:endParaRPr lang="de-DE" b="1" u="sng"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Tabelle1!$B$1</c:f>
              <c:strCache>
                <c:ptCount val="1"/>
                <c:pt idx="0">
                  <c:v>Euro</c:v>
                </c:pt>
              </c:strCache>
            </c:strRef>
          </c:tx>
          <c:spPr>
            <a:solidFill>
              <a:schemeClr val="accent1"/>
            </a:solidFill>
            <a:ln>
              <a:noFill/>
            </a:ln>
            <a:effectLst/>
          </c:spPr>
          <c:invertIfNegative val="0"/>
          <c:cat>
            <c:numRef>
              <c:f>Tabelle1!$A$2:$A$18</c:f>
              <c:numCache>
                <c:formatCode>General</c:formatCod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Tabelle1!$B$2:$B$18</c:f>
              <c:numCache>
                <c:formatCode>General</c:formatCode>
                <c:ptCount val="17"/>
                <c:pt idx="0">
                  <c:v>3.64</c:v>
                </c:pt>
                <c:pt idx="1">
                  <c:v>3.62</c:v>
                </c:pt>
                <c:pt idx="2">
                  <c:v>4.17</c:v>
                </c:pt>
                <c:pt idx="3">
                  <c:v>5</c:v>
                </c:pt>
                <c:pt idx="4">
                  <c:v>2.97</c:v>
                </c:pt>
                <c:pt idx="5">
                  <c:v>4.21</c:v>
                </c:pt>
                <c:pt idx="6">
                  <c:v>1.99</c:v>
                </c:pt>
                <c:pt idx="7">
                  <c:v>2.13</c:v>
                </c:pt>
                <c:pt idx="8">
                  <c:v>2.2999999999999998</c:v>
                </c:pt>
                <c:pt idx="9">
                  <c:v>2.5</c:v>
                </c:pt>
                <c:pt idx="10">
                  <c:v>3.41</c:v>
                </c:pt>
                <c:pt idx="11">
                  <c:v>3.3</c:v>
                </c:pt>
                <c:pt idx="12">
                  <c:v>3.05</c:v>
                </c:pt>
                <c:pt idx="13">
                  <c:v>3.7</c:v>
                </c:pt>
                <c:pt idx="14">
                  <c:v>4.0999999999999996</c:v>
                </c:pt>
              </c:numCache>
            </c:numRef>
          </c:val>
          <c:extLst>
            <c:ext xmlns:c16="http://schemas.microsoft.com/office/drawing/2014/chart" uri="{C3380CC4-5D6E-409C-BE32-E72D297353CC}">
              <c16:uniqueId val="{00000000-5EA3-4B74-AB96-64DBCCF7B46D}"/>
            </c:ext>
          </c:extLst>
        </c:ser>
        <c:dLbls>
          <c:showLegendKey val="0"/>
          <c:showVal val="0"/>
          <c:showCatName val="0"/>
          <c:showSerName val="0"/>
          <c:showPercent val="0"/>
          <c:showBubbleSize val="0"/>
        </c:dLbls>
        <c:gapWidth val="150"/>
        <c:axId val="2016158847"/>
        <c:axId val="2016157599"/>
      </c:barChart>
      <c:catAx>
        <c:axId val="2016158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016157599"/>
        <c:crosses val="autoZero"/>
        <c:auto val="1"/>
        <c:lblAlgn val="ctr"/>
        <c:lblOffset val="100"/>
        <c:noMultiLvlLbl val="0"/>
      </c:catAx>
      <c:valAx>
        <c:axId val="20161575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016158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e-DE" b="1" u="sng" dirty="0" smtClean="0"/>
              <a:t>Wie haben sich die Lohnkosten konkret entwickelt.</a:t>
            </a:r>
            <a:br>
              <a:rPr lang="de-DE" b="1" u="sng" dirty="0" smtClean="0"/>
            </a:br>
            <a:r>
              <a:rPr lang="de-DE" b="1" u="sng" baseline="0" dirty="0" smtClean="0"/>
              <a:t>.</a:t>
            </a:r>
            <a:endParaRPr lang="de-DE" b="1" u="sng"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Tabelle1!$B$1</c:f>
              <c:strCache>
                <c:ptCount val="1"/>
                <c:pt idx="0">
                  <c:v>Dienstleister</c:v>
                </c:pt>
              </c:strCache>
            </c:strRef>
          </c:tx>
          <c:spPr>
            <a:ln w="28575" cap="rnd">
              <a:solidFill>
                <a:schemeClr val="accent1"/>
              </a:solidFill>
              <a:round/>
            </a:ln>
            <a:effectLst/>
          </c:spPr>
          <c:marker>
            <c:symbol val="none"/>
          </c:marker>
          <c:cat>
            <c:strRef>
              <c:f>Tabelle1!$A$2:$A$6</c:f>
              <c:strCache>
                <c:ptCount val="4"/>
                <c:pt idx="0">
                  <c:v>2020</c:v>
                </c:pt>
                <c:pt idx="1">
                  <c:v>2021</c:v>
                </c:pt>
                <c:pt idx="2">
                  <c:v>2022</c:v>
                </c:pt>
                <c:pt idx="3">
                  <c:v>2023 mit red. Öffnungzeiten Stand 28.08.2023</c:v>
                </c:pt>
              </c:strCache>
            </c:strRef>
          </c:cat>
          <c:val>
            <c:numRef>
              <c:f>Tabelle1!$B$2:$B$6</c:f>
              <c:numCache>
                <c:formatCode>General</c:formatCode>
                <c:ptCount val="5"/>
                <c:pt idx="0">
                  <c:v>0</c:v>
                </c:pt>
                <c:pt idx="1">
                  <c:v>50335.06</c:v>
                </c:pt>
                <c:pt idx="2">
                  <c:v>126952</c:v>
                </c:pt>
                <c:pt idx="3">
                  <c:v>215000</c:v>
                </c:pt>
              </c:numCache>
            </c:numRef>
          </c:val>
          <c:smooth val="0"/>
          <c:extLst>
            <c:ext xmlns:c16="http://schemas.microsoft.com/office/drawing/2014/chart" uri="{C3380CC4-5D6E-409C-BE32-E72D297353CC}">
              <c16:uniqueId val="{00000000-4EFF-4BC2-A38F-C27C943F958F}"/>
            </c:ext>
          </c:extLst>
        </c:ser>
        <c:ser>
          <c:idx val="1"/>
          <c:order val="1"/>
          <c:tx>
            <c:strRef>
              <c:f>Tabelle1!$C$1</c:f>
              <c:strCache>
                <c:ptCount val="1"/>
                <c:pt idx="0">
                  <c:v>eigene Fachangestelle</c:v>
                </c:pt>
              </c:strCache>
            </c:strRef>
          </c:tx>
          <c:spPr>
            <a:ln w="28575" cap="rnd">
              <a:solidFill>
                <a:schemeClr val="accent2"/>
              </a:solidFill>
              <a:round/>
            </a:ln>
            <a:effectLst/>
          </c:spPr>
          <c:marker>
            <c:symbol val="none"/>
          </c:marker>
          <c:cat>
            <c:strRef>
              <c:f>Tabelle1!$A$2:$A$6</c:f>
              <c:strCache>
                <c:ptCount val="4"/>
                <c:pt idx="0">
                  <c:v>2020</c:v>
                </c:pt>
                <c:pt idx="1">
                  <c:v>2021</c:v>
                </c:pt>
                <c:pt idx="2">
                  <c:v>2022</c:v>
                </c:pt>
                <c:pt idx="3">
                  <c:v>2023 mit red. Öffnungzeiten Stand 28.08.2023</c:v>
                </c:pt>
              </c:strCache>
            </c:strRef>
          </c:cat>
          <c:val>
            <c:numRef>
              <c:f>Tabelle1!$C$2:$C$6</c:f>
              <c:numCache>
                <c:formatCode>General</c:formatCode>
                <c:ptCount val="5"/>
                <c:pt idx="0">
                  <c:v>101050.9</c:v>
                </c:pt>
                <c:pt idx="1">
                  <c:v>109893.38</c:v>
                </c:pt>
                <c:pt idx="2">
                  <c:v>68394.929999999993</c:v>
                </c:pt>
                <c:pt idx="3">
                  <c:v>0</c:v>
                </c:pt>
              </c:numCache>
            </c:numRef>
          </c:val>
          <c:smooth val="0"/>
          <c:extLst>
            <c:ext xmlns:c16="http://schemas.microsoft.com/office/drawing/2014/chart" uri="{C3380CC4-5D6E-409C-BE32-E72D297353CC}">
              <c16:uniqueId val="{00000001-4EFF-4BC2-A38F-C27C943F958F}"/>
            </c:ext>
          </c:extLst>
        </c:ser>
        <c:ser>
          <c:idx val="2"/>
          <c:order val="2"/>
          <c:tx>
            <c:strRef>
              <c:f>Tabelle1!$D$1</c:f>
              <c:strCache>
                <c:ptCount val="1"/>
                <c:pt idx="0">
                  <c:v>gering-und kurzfr. Beschäftigte</c:v>
                </c:pt>
              </c:strCache>
            </c:strRef>
          </c:tx>
          <c:spPr>
            <a:ln w="28575" cap="rnd">
              <a:solidFill>
                <a:schemeClr val="accent3"/>
              </a:solidFill>
              <a:round/>
            </a:ln>
            <a:effectLst/>
          </c:spPr>
          <c:marker>
            <c:symbol val="none"/>
          </c:marker>
          <c:cat>
            <c:strRef>
              <c:f>Tabelle1!$A$2:$A$6</c:f>
              <c:strCache>
                <c:ptCount val="4"/>
                <c:pt idx="0">
                  <c:v>2020</c:v>
                </c:pt>
                <c:pt idx="1">
                  <c:v>2021</c:v>
                </c:pt>
                <c:pt idx="2">
                  <c:v>2022</c:v>
                </c:pt>
                <c:pt idx="3">
                  <c:v>2023 mit red. Öffnungzeiten Stand 28.08.2023</c:v>
                </c:pt>
              </c:strCache>
            </c:strRef>
          </c:cat>
          <c:val>
            <c:numRef>
              <c:f>Tabelle1!$D$2:$D$6</c:f>
              <c:numCache>
                <c:formatCode>General</c:formatCode>
                <c:ptCount val="5"/>
                <c:pt idx="0">
                  <c:v>27841</c:v>
                </c:pt>
                <c:pt idx="1">
                  <c:v>27368</c:v>
                </c:pt>
                <c:pt idx="2">
                  <c:v>13937</c:v>
                </c:pt>
                <c:pt idx="3">
                  <c:v>45000</c:v>
                </c:pt>
              </c:numCache>
            </c:numRef>
          </c:val>
          <c:smooth val="0"/>
          <c:extLst>
            <c:ext xmlns:c16="http://schemas.microsoft.com/office/drawing/2014/chart" uri="{C3380CC4-5D6E-409C-BE32-E72D297353CC}">
              <c16:uniqueId val="{00000002-4EFF-4BC2-A38F-C27C943F958F}"/>
            </c:ext>
          </c:extLst>
        </c:ser>
        <c:dLbls>
          <c:showLegendKey val="0"/>
          <c:showVal val="0"/>
          <c:showCatName val="0"/>
          <c:showSerName val="0"/>
          <c:showPercent val="0"/>
          <c:showBubbleSize val="0"/>
        </c:dLbls>
        <c:smooth val="0"/>
        <c:axId val="1289936096"/>
        <c:axId val="1289935264"/>
      </c:lineChart>
      <c:catAx>
        <c:axId val="1289936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289935264"/>
        <c:crosses val="autoZero"/>
        <c:auto val="1"/>
        <c:lblAlgn val="ctr"/>
        <c:lblOffset val="100"/>
        <c:noMultiLvlLbl val="0"/>
      </c:catAx>
      <c:valAx>
        <c:axId val="1289935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289936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3-08-30T11:03:00.914" idx="1">
    <p:pos x="10" y="10"/>
    <p:text/>
    <p:extLst>
      <p:ext uri="{C676402C-5697-4E1C-873F-D02D1690AC5C}">
        <p15:threadingInfo xmlns:p15="http://schemas.microsoft.com/office/powerpoint/2012/main" timeZoneBias="-120"/>
      </p:ext>
    </p:extLst>
  </p:cm>
</p:cmLst>
</file>

<file path=ppt/drawings/drawing1.xml><?xml version="1.0" encoding="utf-8"?>
<c:userShapes xmlns:c="http://schemas.openxmlformats.org/drawingml/2006/chart">
  <cdr:relSizeAnchor xmlns:cdr="http://schemas.openxmlformats.org/drawingml/2006/chartDrawing">
    <cdr:from>
      <cdr:x>0.55832</cdr:x>
      <cdr:y>0.63546</cdr:y>
    </cdr:from>
    <cdr:to>
      <cdr:x>0.79365</cdr:x>
      <cdr:y>0.79437</cdr:y>
    </cdr:to>
    <cdr:sp macro="" textlink="">
      <cdr:nvSpPr>
        <cdr:cNvPr id="4" name="Textfeld 3"/>
        <cdr:cNvSpPr txBox="1"/>
      </cdr:nvSpPr>
      <cdr:spPr>
        <a:xfrm xmlns:a="http://schemas.openxmlformats.org/drawingml/2006/main">
          <a:off x="4538017" y="2276065"/>
          <a:ext cx="1912775" cy="56916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de-DE" sz="1100" dirty="0"/>
        </a:p>
      </cdr:txBody>
    </cdr:sp>
  </cdr:relSizeAnchor>
  <cdr:relSizeAnchor xmlns:cdr="http://schemas.openxmlformats.org/drawingml/2006/chartDrawing">
    <cdr:from>
      <cdr:x>0.56291</cdr:x>
      <cdr:y>0.68496</cdr:y>
    </cdr:from>
    <cdr:to>
      <cdr:x>0.67541</cdr:x>
      <cdr:y>0.94025</cdr:y>
    </cdr:to>
    <cdr:sp macro="" textlink="">
      <cdr:nvSpPr>
        <cdr:cNvPr id="5" name="Textfeld 4"/>
        <cdr:cNvSpPr txBox="1"/>
      </cdr:nvSpPr>
      <cdr:spPr>
        <a:xfrm xmlns:a="http://schemas.openxmlformats.org/drawingml/2006/main">
          <a:off x="4575340" y="245334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DE" sz="1400" dirty="0" err="1" smtClean="0"/>
            <a:t>Coronabeschränkungen</a:t>
          </a:r>
          <a:r>
            <a:rPr lang="de-DE" sz="1400" dirty="0" smtClean="0"/>
            <a:t> </a:t>
          </a:r>
          <a:endParaRPr lang="de-DE"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971A7DA9-9DD0-4FFF-8DC8-7F8953ECD49A}" type="datetimeFigureOut">
              <a:rPr lang="de-DE" smtClean="0"/>
              <a:t>08.09.2023</a:t>
            </a:fld>
            <a:endParaRPr lang="de-DE"/>
          </a:p>
        </p:txBody>
      </p:sp>
      <p:sp>
        <p:nvSpPr>
          <p:cNvPr id="4" name="Folienbildplatzhalt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51388"/>
            <a:ext cx="5438775" cy="3887787"/>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377363"/>
            <a:ext cx="2946400" cy="4953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377363"/>
            <a:ext cx="2946400" cy="495300"/>
          </a:xfrm>
          <a:prstGeom prst="rect">
            <a:avLst/>
          </a:prstGeom>
        </p:spPr>
        <p:txBody>
          <a:bodyPr vert="horz" lIns="91440" tIns="45720" rIns="91440" bIns="45720" rtlCol="0" anchor="b"/>
          <a:lstStyle>
            <a:lvl1pPr algn="r">
              <a:defRPr sz="1200"/>
            </a:lvl1pPr>
          </a:lstStyle>
          <a:p>
            <a:fld id="{B1073AFC-F2EF-4666-BAE3-613BF0861B7A}" type="slidenum">
              <a:rPr lang="de-DE" smtClean="0"/>
              <a:t>‹Nr.›</a:t>
            </a:fld>
            <a:endParaRPr lang="de-DE"/>
          </a:p>
        </p:txBody>
      </p:sp>
    </p:spTree>
    <p:extLst>
      <p:ext uri="{BB962C8B-B14F-4D97-AF65-F5344CB8AC3E}">
        <p14:creationId xmlns:p14="http://schemas.microsoft.com/office/powerpoint/2010/main" val="1283184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1073AFC-F2EF-4666-BAE3-613BF0861B7A}" type="slidenum">
              <a:rPr lang="de-DE" smtClean="0"/>
              <a:t>22</a:t>
            </a:fld>
            <a:endParaRPr lang="de-DE"/>
          </a:p>
        </p:txBody>
      </p:sp>
    </p:spTree>
    <p:extLst>
      <p:ext uri="{BB962C8B-B14F-4D97-AF65-F5344CB8AC3E}">
        <p14:creationId xmlns:p14="http://schemas.microsoft.com/office/powerpoint/2010/main" val="840131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1073AFC-F2EF-4666-BAE3-613BF0861B7A}" type="slidenum">
              <a:rPr lang="de-DE" smtClean="0"/>
              <a:t>32</a:t>
            </a:fld>
            <a:endParaRPr lang="de-DE"/>
          </a:p>
        </p:txBody>
      </p:sp>
    </p:spTree>
    <p:extLst>
      <p:ext uri="{BB962C8B-B14F-4D97-AF65-F5344CB8AC3E}">
        <p14:creationId xmlns:p14="http://schemas.microsoft.com/office/powerpoint/2010/main" val="4075914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1073AFC-F2EF-4666-BAE3-613BF0861B7A}" type="slidenum">
              <a:rPr lang="de-DE" smtClean="0"/>
              <a:t>24</a:t>
            </a:fld>
            <a:endParaRPr lang="de-DE"/>
          </a:p>
        </p:txBody>
      </p:sp>
    </p:spTree>
    <p:extLst>
      <p:ext uri="{BB962C8B-B14F-4D97-AF65-F5344CB8AC3E}">
        <p14:creationId xmlns:p14="http://schemas.microsoft.com/office/powerpoint/2010/main" val="4204264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1073AFC-F2EF-4666-BAE3-613BF0861B7A}" type="slidenum">
              <a:rPr lang="de-DE" smtClean="0"/>
              <a:t>25</a:t>
            </a:fld>
            <a:endParaRPr lang="de-DE"/>
          </a:p>
        </p:txBody>
      </p:sp>
    </p:spTree>
    <p:extLst>
      <p:ext uri="{BB962C8B-B14F-4D97-AF65-F5344CB8AC3E}">
        <p14:creationId xmlns:p14="http://schemas.microsoft.com/office/powerpoint/2010/main" val="1392276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1073AFC-F2EF-4666-BAE3-613BF0861B7A}" type="slidenum">
              <a:rPr lang="de-DE" smtClean="0"/>
              <a:t>26</a:t>
            </a:fld>
            <a:endParaRPr lang="de-DE"/>
          </a:p>
        </p:txBody>
      </p:sp>
    </p:spTree>
    <p:extLst>
      <p:ext uri="{BB962C8B-B14F-4D97-AF65-F5344CB8AC3E}">
        <p14:creationId xmlns:p14="http://schemas.microsoft.com/office/powerpoint/2010/main" val="1733350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1073AFC-F2EF-4666-BAE3-613BF0861B7A}" type="slidenum">
              <a:rPr lang="de-DE" smtClean="0"/>
              <a:t>27</a:t>
            </a:fld>
            <a:endParaRPr lang="de-DE"/>
          </a:p>
        </p:txBody>
      </p:sp>
    </p:spTree>
    <p:extLst>
      <p:ext uri="{BB962C8B-B14F-4D97-AF65-F5344CB8AC3E}">
        <p14:creationId xmlns:p14="http://schemas.microsoft.com/office/powerpoint/2010/main" val="308808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1073AFC-F2EF-4666-BAE3-613BF0861B7A}" type="slidenum">
              <a:rPr lang="de-DE" smtClean="0"/>
              <a:t>28</a:t>
            </a:fld>
            <a:endParaRPr lang="de-DE"/>
          </a:p>
        </p:txBody>
      </p:sp>
    </p:spTree>
    <p:extLst>
      <p:ext uri="{BB962C8B-B14F-4D97-AF65-F5344CB8AC3E}">
        <p14:creationId xmlns:p14="http://schemas.microsoft.com/office/powerpoint/2010/main" val="4006305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1073AFC-F2EF-4666-BAE3-613BF0861B7A}" type="slidenum">
              <a:rPr lang="de-DE" smtClean="0"/>
              <a:t>29</a:t>
            </a:fld>
            <a:endParaRPr lang="de-DE"/>
          </a:p>
        </p:txBody>
      </p:sp>
    </p:spTree>
    <p:extLst>
      <p:ext uri="{BB962C8B-B14F-4D97-AF65-F5344CB8AC3E}">
        <p14:creationId xmlns:p14="http://schemas.microsoft.com/office/powerpoint/2010/main" val="810553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1073AFC-F2EF-4666-BAE3-613BF0861B7A}" type="slidenum">
              <a:rPr lang="de-DE" smtClean="0"/>
              <a:t>30</a:t>
            </a:fld>
            <a:endParaRPr lang="de-DE"/>
          </a:p>
        </p:txBody>
      </p:sp>
    </p:spTree>
    <p:extLst>
      <p:ext uri="{BB962C8B-B14F-4D97-AF65-F5344CB8AC3E}">
        <p14:creationId xmlns:p14="http://schemas.microsoft.com/office/powerpoint/2010/main" val="4014536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1073AFC-F2EF-4666-BAE3-613BF0861B7A}" type="slidenum">
              <a:rPr lang="de-DE" smtClean="0"/>
              <a:t>31</a:t>
            </a:fld>
            <a:endParaRPr lang="de-DE"/>
          </a:p>
        </p:txBody>
      </p:sp>
    </p:spTree>
    <p:extLst>
      <p:ext uri="{BB962C8B-B14F-4D97-AF65-F5344CB8AC3E}">
        <p14:creationId xmlns:p14="http://schemas.microsoft.com/office/powerpoint/2010/main" val="373704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434E1C10-E248-4114-BBA5-5F421FC02497}" type="datetimeFigureOut">
              <a:rPr lang="de-DE" smtClean="0"/>
              <a:t>08.09.2023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8DFDEB-6A6B-4A91-9C44-770D4F2475F0}" type="slidenum">
              <a:rPr lang="de-DE" smtClean="0"/>
              <a:t>‹Nr.›</a:t>
            </a:fld>
            <a:endParaRPr lang="de-DE"/>
          </a:p>
        </p:txBody>
      </p:sp>
    </p:spTree>
    <p:extLst>
      <p:ext uri="{BB962C8B-B14F-4D97-AF65-F5344CB8AC3E}">
        <p14:creationId xmlns:p14="http://schemas.microsoft.com/office/powerpoint/2010/main" val="2937443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34E1C10-E248-4114-BBA5-5F421FC02497}" type="datetimeFigureOut">
              <a:rPr lang="de-DE" smtClean="0"/>
              <a:t>08.09.2023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8DFDEB-6A6B-4A91-9C44-770D4F2475F0}" type="slidenum">
              <a:rPr lang="de-DE" smtClean="0"/>
              <a:t>‹Nr.›</a:t>
            </a:fld>
            <a:endParaRPr lang="de-DE"/>
          </a:p>
        </p:txBody>
      </p:sp>
    </p:spTree>
    <p:extLst>
      <p:ext uri="{BB962C8B-B14F-4D97-AF65-F5344CB8AC3E}">
        <p14:creationId xmlns:p14="http://schemas.microsoft.com/office/powerpoint/2010/main" val="1005090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34E1C10-E248-4114-BBA5-5F421FC02497}" type="datetimeFigureOut">
              <a:rPr lang="de-DE" smtClean="0"/>
              <a:t>08.09.2023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8DFDEB-6A6B-4A91-9C44-770D4F2475F0}" type="slidenum">
              <a:rPr lang="de-DE" smtClean="0"/>
              <a:t>‹Nr.›</a:t>
            </a:fld>
            <a:endParaRPr lang="de-DE"/>
          </a:p>
        </p:txBody>
      </p:sp>
    </p:spTree>
    <p:extLst>
      <p:ext uri="{BB962C8B-B14F-4D97-AF65-F5344CB8AC3E}">
        <p14:creationId xmlns:p14="http://schemas.microsoft.com/office/powerpoint/2010/main" val="3576399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34E1C10-E248-4114-BBA5-5F421FC02497}" type="datetimeFigureOut">
              <a:rPr lang="de-DE" smtClean="0"/>
              <a:t>08.09.2023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8DFDEB-6A6B-4A91-9C44-770D4F2475F0}" type="slidenum">
              <a:rPr lang="de-DE" smtClean="0"/>
              <a:t>‹Nr.›</a:t>
            </a:fld>
            <a:endParaRPr lang="de-DE"/>
          </a:p>
        </p:txBody>
      </p:sp>
    </p:spTree>
    <p:extLst>
      <p:ext uri="{BB962C8B-B14F-4D97-AF65-F5344CB8AC3E}">
        <p14:creationId xmlns:p14="http://schemas.microsoft.com/office/powerpoint/2010/main" val="4914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434E1C10-E248-4114-BBA5-5F421FC02497}" type="datetimeFigureOut">
              <a:rPr lang="de-DE" smtClean="0"/>
              <a:t>08.09.2023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8DFDEB-6A6B-4A91-9C44-770D4F2475F0}" type="slidenum">
              <a:rPr lang="de-DE" smtClean="0"/>
              <a:t>‹Nr.›</a:t>
            </a:fld>
            <a:endParaRPr lang="de-DE"/>
          </a:p>
        </p:txBody>
      </p:sp>
    </p:spTree>
    <p:extLst>
      <p:ext uri="{BB962C8B-B14F-4D97-AF65-F5344CB8AC3E}">
        <p14:creationId xmlns:p14="http://schemas.microsoft.com/office/powerpoint/2010/main" val="56375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434E1C10-E248-4114-BBA5-5F421FC02497}" type="datetimeFigureOut">
              <a:rPr lang="de-DE" smtClean="0"/>
              <a:t>08.09.2023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D8DFDEB-6A6B-4A91-9C44-770D4F2475F0}" type="slidenum">
              <a:rPr lang="de-DE" smtClean="0"/>
              <a:t>‹Nr.›</a:t>
            </a:fld>
            <a:endParaRPr lang="de-DE"/>
          </a:p>
        </p:txBody>
      </p:sp>
    </p:spTree>
    <p:extLst>
      <p:ext uri="{BB962C8B-B14F-4D97-AF65-F5344CB8AC3E}">
        <p14:creationId xmlns:p14="http://schemas.microsoft.com/office/powerpoint/2010/main" val="3713136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434E1C10-E248-4114-BBA5-5F421FC02497}" type="datetimeFigureOut">
              <a:rPr lang="de-DE" smtClean="0"/>
              <a:t>08.09.2023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D8DFDEB-6A6B-4A91-9C44-770D4F2475F0}" type="slidenum">
              <a:rPr lang="de-DE" smtClean="0"/>
              <a:t>‹Nr.›</a:t>
            </a:fld>
            <a:endParaRPr lang="de-DE"/>
          </a:p>
        </p:txBody>
      </p:sp>
    </p:spTree>
    <p:extLst>
      <p:ext uri="{BB962C8B-B14F-4D97-AF65-F5344CB8AC3E}">
        <p14:creationId xmlns:p14="http://schemas.microsoft.com/office/powerpoint/2010/main" val="3734228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434E1C10-E248-4114-BBA5-5F421FC02497}" type="datetimeFigureOut">
              <a:rPr lang="de-DE" smtClean="0"/>
              <a:t>08.09.2023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D8DFDEB-6A6B-4A91-9C44-770D4F2475F0}" type="slidenum">
              <a:rPr lang="de-DE" smtClean="0"/>
              <a:t>‹Nr.›</a:t>
            </a:fld>
            <a:endParaRPr lang="de-DE"/>
          </a:p>
        </p:txBody>
      </p:sp>
    </p:spTree>
    <p:extLst>
      <p:ext uri="{BB962C8B-B14F-4D97-AF65-F5344CB8AC3E}">
        <p14:creationId xmlns:p14="http://schemas.microsoft.com/office/powerpoint/2010/main" val="3593796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34E1C10-E248-4114-BBA5-5F421FC02497}" type="datetimeFigureOut">
              <a:rPr lang="de-DE" smtClean="0"/>
              <a:t>08.09.2023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D8DFDEB-6A6B-4A91-9C44-770D4F2475F0}" type="slidenum">
              <a:rPr lang="de-DE" smtClean="0"/>
              <a:t>‹Nr.›</a:t>
            </a:fld>
            <a:endParaRPr lang="de-DE"/>
          </a:p>
        </p:txBody>
      </p:sp>
    </p:spTree>
    <p:extLst>
      <p:ext uri="{BB962C8B-B14F-4D97-AF65-F5344CB8AC3E}">
        <p14:creationId xmlns:p14="http://schemas.microsoft.com/office/powerpoint/2010/main" val="3485022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434E1C10-E248-4114-BBA5-5F421FC02497}" type="datetimeFigureOut">
              <a:rPr lang="de-DE" smtClean="0"/>
              <a:t>08.09.2023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D8DFDEB-6A6B-4A91-9C44-770D4F2475F0}" type="slidenum">
              <a:rPr lang="de-DE" smtClean="0"/>
              <a:t>‹Nr.›</a:t>
            </a:fld>
            <a:endParaRPr lang="de-DE"/>
          </a:p>
        </p:txBody>
      </p:sp>
    </p:spTree>
    <p:extLst>
      <p:ext uri="{BB962C8B-B14F-4D97-AF65-F5344CB8AC3E}">
        <p14:creationId xmlns:p14="http://schemas.microsoft.com/office/powerpoint/2010/main" val="3175383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434E1C10-E248-4114-BBA5-5F421FC02497}" type="datetimeFigureOut">
              <a:rPr lang="de-DE" smtClean="0"/>
              <a:t>08.09.2023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D8DFDEB-6A6B-4A91-9C44-770D4F2475F0}" type="slidenum">
              <a:rPr lang="de-DE" smtClean="0"/>
              <a:t>‹Nr.›</a:t>
            </a:fld>
            <a:endParaRPr lang="de-DE"/>
          </a:p>
        </p:txBody>
      </p:sp>
    </p:spTree>
    <p:extLst>
      <p:ext uri="{BB962C8B-B14F-4D97-AF65-F5344CB8AC3E}">
        <p14:creationId xmlns:p14="http://schemas.microsoft.com/office/powerpoint/2010/main" val="373238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E1C10-E248-4114-BBA5-5F421FC02497}" type="datetimeFigureOut">
              <a:rPr lang="de-DE" smtClean="0"/>
              <a:t>08.09.2023</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8DFDEB-6A6B-4A91-9C44-770D4F2475F0}" type="slidenum">
              <a:rPr lang="de-DE" smtClean="0"/>
              <a:t>‹Nr.›</a:t>
            </a:fld>
            <a:endParaRPr lang="de-DE"/>
          </a:p>
        </p:txBody>
      </p:sp>
    </p:spTree>
    <p:extLst>
      <p:ext uri="{BB962C8B-B14F-4D97-AF65-F5344CB8AC3E}">
        <p14:creationId xmlns:p14="http://schemas.microsoft.com/office/powerpoint/2010/main" val="998335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p:txBody>
          <a:bodyPr/>
          <a:lstStyle/>
          <a:p>
            <a:r>
              <a:rPr lang="de-DE" b="1" dirty="0" smtClean="0"/>
              <a:t>Herzlich Willkommen zur Infoveranstaltung</a:t>
            </a:r>
            <a:r>
              <a:rPr lang="de-DE" dirty="0" smtClean="0"/>
              <a:t/>
            </a:r>
            <a:br>
              <a:rPr lang="de-DE" dirty="0" smtClean="0"/>
            </a:br>
            <a:r>
              <a:rPr lang="de-DE" dirty="0" smtClean="0"/>
              <a:t/>
            </a:r>
            <a:br>
              <a:rPr lang="de-DE" dirty="0" smtClean="0"/>
            </a:br>
            <a:r>
              <a:rPr lang="de-DE" dirty="0" smtClean="0"/>
              <a:t>„Quo </a:t>
            </a:r>
            <a:r>
              <a:rPr lang="de-DE" dirty="0" err="1" smtClean="0"/>
              <a:t>vadis</a:t>
            </a:r>
            <a:r>
              <a:rPr lang="de-DE" dirty="0" smtClean="0"/>
              <a:t> </a:t>
            </a:r>
            <a:r>
              <a:rPr lang="de-DE" dirty="0" err="1" smtClean="0"/>
              <a:t>Heidesee</a:t>
            </a:r>
            <a:r>
              <a:rPr lang="de-DE" dirty="0" smtClean="0"/>
              <a:t>“ </a:t>
            </a:r>
            <a:br>
              <a:rPr lang="de-DE" dirty="0" smtClean="0"/>
            </a:br>
            <a:endParaRPr lang="de-DE" dirty="0"/>
          </a:p>
        </p:txBody>
      </p:sp>
      <p:pic>
        <p:nvPicPr>
          <p:cNvPr id="4" name="Grafik 3"/>
          <p:cNvPicPr>
            <a:picLocks noChangeAspect="1"/>
          </p:cNvPicPr>
          <p:nvPr/>
        </p:nvPicPr>
        <p:blipFill>
          <a:blip r:embed="rId2"/>
          <a:stretch>
            <a:fillRect/>
          </a:stretch>
        </p:blipFill>
        <p:spPr>
          <a:xfrm>
            <a:off x="373711" y="13542"/>
            <a:ext cx="11818288" cy="2377457"/>
          </a:xfrm>
          <a:prstGeom prst="rect">
            <a:avLst/>
          </a:prstGeom>
        </p:spPr>
      </p:pic>
    </p:spTree>
    <p:extLst>
      <p:ext uri="{BB962C8B-B14F-4D97-AF65-F5344CB8AC3E}">
        <p14:creationId xmlns:p14="http://schemas.microsoft.com/office/powerpoint/2010/main" val="3456305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p:cNvGraphicFramePr/>
          <p:nvPr>
            <p:extLst>
              <p:ext uri="{D42A27DB-BD31-4B8C-83A1-F6EECF244321}">
                <p14:modId xmlns:p14="http://schemas.microsoft.com/office/powerpoint/2010/main" val="834501626"/>
              </p:ext>
            </p:extLst>
          </p:nvPr>
        </p:nvGraphicFramePr>
        <p:xfrm>
          <a:off x="2015412" y="2519265"/>
          <a:ext cx="8144588" cy="3619068"/>
        </p:xfrm>
        <a:graphic>
          <a:graphicData uri="http://schemas.openxmlformats.org/drawingml/2006/chart">
            <c:chart xmlns:c="http://schemas.openxmlformats.org/drawingml/2006/chart" xmlns:r="http://schemas.openxmlformats.org/officeDocument/2006/relationships" r:id="rId2"/>
          </a:graphicData>
        </a:graphic>
      </p:graphicFrame>
      <p:pic>
        <p:nvPicPr>
          <p:cNvPr id="4" name="Grafik 3"/>
          <p:cNvPicPr>
            <a:picLocks noChangeAspect="1"/>
          </p:cNvPicPr>
          <p:nvPr/>
        </p:nvPicPr>
        <p:blipFill>
          <a:blip r:embed="rId3"/>
          <a:stretch>
            <a:fillRect/>
          </a:stretch>
        </p:blipFill>
        <p:spPr>
          <a:xfrm>
            <a:off x="373711" y="13542"/>
            <a:ext cx="11818288" cy="2377457"/>
          </a:xfrm>
          <a:prstGeom prst="rect">
            <a:avLst/>
          </a:prstGeom>
        </p:spPr>
      </p:pic>
    </p:spTree>
    <p:extLst>
      <p:ext uri="{BB962C8B-B14F-4D97-AF65-F5344CB8AC3E}">
        <p14:creationId xmlns:p14="http://schemas.microsoft.com/office/powerpoint/2010/main" val="532845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971765" y="2504174"/>
            <a:ext cx="10270067" cy="3682119"/>
          </a:xfrm>
        </p:spPr>
        <p:txBody>
          <a:bodyPr>
            <a:normAutofit fontScale="92500" lnSpcReduction="20000"/>
          </a:bodyPr>
          <a:lstStyle/>
          <a:p>
            <a:pPr marL="0" indent="0">
              <a:buNone/>
            </a:pPr>
            <a:r>
              <a:rPr lang="de-DE" dirty="0" smtClean="0"/>
              <a:t/>
            </a:r>
            <a:br>
              <a:rPr lang="de-DE" dirty="0" smtClean="0"/>
            </a:br>
            <a:r>
              <a:rPr lang="de-DE" b="1" u="sng" dirty="0" smtClean="0"/>
              <a:t>Kostensituation Personal:</a:t>
            </a:r>
            <a:br>
              <a:rPr lang="de-DE" b="1" u="sng" dirty="0" smtClean="0"/>
            </a:br>
            <a:endParaRPr lang="de-DE" b="1" u="sng" dirty="0" smtClean="0"/>
          </a:p>
          <a:p>
            <a:r>
              <a:rPr lang="de-DE" dirty="0" smtClean="0">
                <a:solidFill>
                  <a:srgbClr val="FF0000"/>
                </a:solidFill>
              </a:rPr>
              <a:t>Steigenden Personalkosten beim Einkauf der Fachkräfte</a:t>
            </a:r>
            <a:br>
              <a:rPr lang="de-DE" dirty="0" smtClean="0">
                <a:solidFill>
                  <a:srgbClr val="FF0000"/>
                </a:solidFill>
              </a:rPr>
            </a:br>
            <a:r>
              <a:rPr lang="de-DE" dirty="0" smtClean="0">
                <a:solidFill>
                  <a:srgbClr val="FF0000"/>
                </a:solidFill>
              </a:rPr>
              <a:t>(Fachangestellte und Wasserretter)</a:t>
            </a:r>
          </a:p>
          <a:p>
            <a:r>
              <a:rPr lang="de-DE" dirty="0" smtClean="0">
                <a:solidFill>
                  <a:srgbClr val="FF0000"/>
                </a:solidFill>
              </a:rPr>
              <a:t>Steigende Personalkosten bei kurz- und geringfügig Beschäftigten trotz gleichem Beschäftigungsumfang</a:t>
            </a:r>
            <a:br>
              <a:rPr lang="de-DE" dirty="0" smtClean="0">
                <a:solidFill>
                  <a:srgbClr val="FF0000"/>
                </a:solidFill>
              </a:rPr>
            </a:br>
            <a:endParaRPr lang="de-DE" dirty="0" smtClean="0">
              <a:solidFill>
                <a:srgbClr val="FF0000"/>
              </a:solidFill>
            </a:endParaRPr>
          </a:p>
          <a:p>
            <a:pPr marL="0" indent="0">
              <a:buNone/>
            </a:pPr>
            <a:endParaRPr lang="de-DE" dirty="0" smtClean="0"/>
          </a:p>
          <a:p>
            <a:r>
              <a:rPr lang="de-DE" dirty="0" smtClean="0">
                <a:solidFill>
                  <a:srgbClr val="00B050"/>
                </a:solidFill>
              </a:rPr>
              <a:t>Einsparungen bei angestellten Fachkräften </a:t>
            </a:r>
            <a:br>
              <a:rPr lang="de-DE" dirty="0" smtClean="0">
                <a:solidFill>
                  <a:srgbClr val="00B050"/>
                </a:solidFill>
              </a:rPr>
            </a:br>
            <a:endParaRPr lang="de-DE" dirty="0">
              <a:solidFill>
                <a:srgbClr val="00B050"/>
              </a:solidFill>
            </a:endParaRPr>
          </a:p>
        </p:txBody>
      </p:sp>
      <p:pic>
        <p:nvPicPr>
          <p:cNvPr id="5" name="Grafik 4"/>
          <p:cNvPicPr>
            <a:picLocks noChangeAspect="1"/>
          </p:cNvPicPr>
          <p:nvPr/>
        </p:nvPicPr>
        <p:blipFill>
          <a:blip r:embed="rId2"/>
          <a:stretch>
            <a:fillRect/>
          </a:stretch>
        </p:blipFill>
        <p:spPr>
          <a:xfrm>
            <a:off x="373711" y="13542"/>
            <a:ext cx="11818288" cy="2377457"/>
          </a:xfrm>
          <a:prstGeom prst="rect">
            <a:avLst/>
          </a:prstGeom>
        </p:spPr>
      </p:pic>
    </p:spTree>
    <p:extLst>
      <p:ext uri="{BB962C8B-B14F-4D97-AF65-F5344CB8AC3E}">
        <p14:creationId xmlns:p14="http://schemas.microsoft.com/office/powerpoint/2010/main" val="3712447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26367" y="2621902"/>
            <a:ext cx="10327433" cy="4142792"/>
          </a:xfrm>
        </p:spPr>
        <p:txBody>
          <a:bodyPr>
            <a:normAutofit fontScale="70000" lnSpcReduction="20000"/>
          </a:bodyPr>
          <a:lstStyle/>
          <a:p>
            <a:pPr marL="0" indent="0">
              <a:buNone/>
            </a:pPr>
            <a:r>
              <a:rPr lang="de-DE" b="1" u="sng" dirty="0" smtClean="0"/>
              <a:t>Gründe der steigenden Lohnkosten bei Fachpersonal über Dienstleister:</a:t>
            </a:r>
          </a:p>
          <a:p>
            <a:r>
              <a:rPr lang="de-DE" dirty="0" smtClean="0"/>
              <a:t>Für die Saison 2023 stand, nach dem plötzlichen Tod eines Bediensteten, kein eigenes Fachpersonal zur Verfügung.</a:t>
            </a:r>
          </a:p>
          <a:p>
            <a:r>
              <a:rPr lang="de-DE" dirty="0"/>
              <a:t>Für einen ordnungsgemäßen Badebetrieb notwendiges Fachpersonal wurde extern eingekauft </a:t>
            </a:r>
            <a:r>
              <a:rPr lang="de-DE" dirty="0" smtClean="0"/>
              <a:t/>
            </a:r>
            <a:br>
              <a:rPr lang="de-DE" dirty="0" smtClean="0"/>
            </a:br>
            <a:r>
              <a:rPr lang="de-DE" dirty="0" smtClean="0"/>
              <a:t>(1 </a:t>
            </a:r>
            <a:r>
              <a:rPr lang="de-DE" dirty="0"/>
              <a:t>FA und 2 Wasserretter als Mindestbesetzung). </a:t>
            </a:r>
            <a:r>
              <a:rPr lang="de-DE" dirty="0" smtClean="0"/>
              <a:t/>
            </a:r>
            <a:br>
              <a:rPr lang="de-DE" dirty="0" smtClean="0"/>
            </a:br>
            <a:r>
              <a:rPr lang="de-DE" dirty="0" smtClean="0"/>
              <a:t>+ Aufstockung </a:t>
            </a:r>
            <a:r>
              <a:rPr lang="de-DE" dirty="0"/>
              <a:t>durch gering-und kurzfristig Beschäftigte</a:t>
            </a:r>
            <a:r>
              <a:rPr lang="de-DE" dirty="0" smtClean="0"/>
              <a:t>.</a:t>
            </a:r>
            <a:br>
              <a:rPr lang="de-DE" dirty="0" smtClean="0"/>
            </a:br>
            <a:r>
              <a:rPr lang="de-DE" dirty="0" smtClean="0"/>
              <a:t/>
            </a:r>
            <a:br>
              <a:rPr lang="de-DE" dirty="0" smtClean="0"/>
            </a:br>
            <a:r>
              <a:rPr lang="de-DE" dirty="0" smtClean="0"/>
              <a:t>Maßnahme: 24 Mitarbeiterverträge für kurz- und geringfügig Beschäftigte</a:t>
            </a:r>
            <a:br>
              <a:rPr lang="de-DE" dirty="0" smtClean="0"/>
            </a:br>
            <a:r>
              <a:rPr lang="de-DE" dirty="0" smtClean="0"/>
              <a:t>                               Kasse: 11          Wasserretter 8          Aufsicht 2          Fachangestellte 3     </a:t>
            </a:r>
          </a:p>
          <a:p>
            <a:r>
              <a:rPr lang="de-DE" dirty="0" smtClean="0"/>
              <a:t>Ehrenamt (DLRG und Taucher) an Wochenenden nur noch unterstützend vor Ort </a:t>
            </a:r>
            <a:br>
              <a:rPr lang="de-DE" dirty="0" smtClean="0"/>
            </a:br>
            <a:r>
              <a:rPr lang="de-DE" dirty="0" smtClean="0"/>
              <a:t/>
            </a:r>
            <a:br>
              <a:rPr lang="de-DE" dirty="0" smtClean="0"/>
            </a:br>
            <a:r>
              <a:rPr lang="de-DE" dirty="0" smtClean="0"/>
              <a:t>Folgen: 	Fremdpersonal ist teurer als eigenes Personal</a:t>
            </a:r>
            <a:br>
              <a:rPr lang="de-DE" dirty="0" smtClean="0"/>
            </a:br>
            <a:r>
              <a:rPr lang="de-DE" dirty="0" smtClean="0"/>
              <a:t>	  	Stundenpreise werden von Anbietern vorgegeben. </a:t>
            </a:r>
            <a:br>
              <a:rPr lang="de-DE" dirty="0" smtClean="0"/>
            </a:br>
            <a:r>
              <a:rPr lang="de-DE" dirty="0" smtClean="0"/>
              <a:t>	  	Höhere Stundensätze bei Stundeneinkauf als bei Eigenbeschäftigung </a:t>
            </a:r>
            <a:br>
              <a:rPr lang="de-DE" dirty="0" smtClean="0"/>
            </a:br>
            <a:r>
              <a:rPr lang="de-DE" dirty="0" smtClean="0"/>
              <a:t> 		-&gt; Kosten steigen.</a:t>
            </a:r>
            <a:br>
              <a:rPr lang="de-DE" dirty="0" smtClean="0"/>
            </a:br>
            <a:r>
              <a:rPr lang="de-DE" dirty="0" smtClean="0"/>
              <a:t>Maßnahmen</a:t>
            </a:r>
            <a:r>
              <a:rPr lang="de-DE" dirty="0"/>
              <a:t>:  </a:t>
            </a:r>
            <a:r>
              <a:rPr lang="de-DE" dirty="0" smtClean="0"/>
              <a:t> Ausschreibungen </a:t>
            </a:r>
            <a:r>
              <a:rPr lang="de-DE" dirty="0"/>
              <a:t>für eigenes Fachpersonal brachte nicht den </a:t>
            </a:r>
            <a:r>
              <a:rPr lang="de-DE" dirty="0" smtClean="0"/>
              <a:t/>
            </a:r>
            <a:br>
              <a:rPr lang="de-DE" dirty="0" smtClean="0"/>
            </a:br>
            <a:r>
              <a:rPr lang="de-DE" dirty="0" smtClean="0"/>
              <a:t> 		gewünschten </a:t>
            </a:r>
            <a:r>
              <a:rPr lang="de-DE" dirty="0"/>
              <a:t>Erfolg. </a:t>
            </a:r>
            <a:r>
              <a:rPr lang="de-DE" dirty="0" smtClean="0"/>
              <a:t>Fachpersonal </a:t>
            </a:r>
            <a:r>
              <a:rPr lang="de-DE" dirty="0"/>
              <a:t>ist nicht zu finden. Markt ist leer. </a:t>
            </a:r>
            <a:endParaRPr lang="de-DE" dirty="0" smtClean="0"/>
          </a:p>
        </p:txBody>
      </p:sp>
      <p:pic>
        <p:nvPicPr>
          <p:cNvPr id="5" name="Grafik 4"/>
          <p:cNvPicPr>
            <a:picLocks noChangeAspect="1"/>
          </p:cNvPicPr>
          <p:nvPr/>
        </p:nvPicPr>
        <p:blipFill>
          <a:blip r:embed="rId2"/>
          <a:stretch>
            <a:fillRect/>
          </a:stretch>
        </p:blipFill>
        <p:spPr>
          <a:xfrm>
            <a:off x="373711" y="13542"/>
            <a:ext cx="11818288" cy="2377457"/>
          </a:xfrm>
          <a:prstGeom prst="rect">
            <a:avLst/>
          </a:prstGeom>
        </p:spPr>
      </p:pic>
    </p:spTree>
    <p:extLst>
      <p:ext uri="{BB962C8B-B14F-4D97-AF65-F5344CB8AC3E}">
        <p14:creationId xmlns:p14="http://schemas.microsoft.com/office/powerpoint/2010/main" val="1749473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47908" y="2489200"/>
            <a:ext cx="10315222" cy="4368800"/>
          </a:xfrm>
        </p:spPr>
        <p:txBody>
          <a:bodyPr>
            <a:normAutofit fontScale="85000" lnSpcReduction="20000"/>
          </a:bodyPr>
          <a:lstStyle/>
          <a:p>
            <a:pPr marL="0" indent="0">
              <a:buNone/>
            </a:pPr>
            <a:r>
              <a:rPr lang="de-DE" b="1" u="sng" dirty="0" smtClean="0"/>
              <a:t>Gründe der steigenden Lohnkosten bei kurz- und geringfügig Beschäftigten</a:t>
            </a:r>
            <a:r>
              <a:rPr lang="de-DE" dirty="0" smtClean="0"/>
              <a:t>:</a:t>
            </a:r>
          </a:p>
          <a:p>
            <a:pPr marL="0" indent="0">
              <a:buNone/>
            </a:pPr>
            <a:endParaRPr lang="de-DE" dirty="0" smtClean="0"/>
          </a:p>
          <a:p>
            <a:r>
              <a:rPr lang="de-DE" dirty="0"/>
              <a:t>Nach dem sogenannten </a:t>
            </a:r>
            <a:r>
              <a:rPr lang="de-DE" b="1" dirty="0"/>
              <a:t>Grundsatz der Gleichbehandlung</a:t>
            </a:r>
            <a:r>
              <a:rPr lang="de-DE" dirty="0"/>
              <a:t> sind Minijobber und Minijobberinnen in fast allen Bereichen vollzeitbeschäftigten Arbeitnehmern gleichgestellt. </a:t>
            </a:r>
            <a:endParaRPr lang="de-DE" dirty="0" smtClean="0"/>
          </a:p>
          <a:p>
            <a:pPr marL="0" indent="0">
              <a:buNone/>
            </a:pPr>
            <a:r>
              <a:rPr lang="de-DE" dirty="0" smtClean="0"/>
              <a:t>	- Anspruch auf Mindestlohn </a:t>
            </a:r>
            <a:br>
              <a:rPr lang="de-DE" dirty="0" smtClean="0"/>
            </a:br>
            <a:r>
              <a:rPr lang="de-DE" dirty="0" smtClean="0"/>
              <a:t>	- Anspruch auf Urlaubsgeld-, Feiertags-, Sonntagszuschläge </a:t>
            </a:r>
          </a:p>
          <a:p>
            <a:pPr marL="0" indent="0">
              <a:buNone/>
            </a:pPr>
            <a:r>
              <a:rPr lang="de-DE" dirty="0"/>
              <a:t> </a:t>
            </a:r>
            <a:r>
              <a:rPr lang="de-DE" dirty="0" smtClean="0"/>
              <a:t>	- Anspruch auf eine Mindestbeschäftigung </a:t>
            </a:r>
            <a:br>
              <a:rPr lang="de-DE" dirty="0" smtClean="0"/>
            </a:br>
            <a:r>
              <a:rPr lang="de-DE" dirty="0" smtClean="0"/>
              <a:t>	- Lohnfortzahlung bei z.B. Krankheit, Mutterschaft etc. </a:t>
            </a:r>
            <a:br>
              <a:rPr lang="de-DE" dirty="0" smtClean="0"/>
            </a:br>
            <a:endParaRPr lang="de-DE" dirty="0" smtClean="0"/>
          </a:p>
          <a:p>
            <a:pPr marL="0" indent="0">
              <a:buNone/>
            </a:pPr>
            <a:r>
              <a:rPr lang="de-DE" b="1" u="sng" dirty="0" smtClean="0"/>
              <a:t>Folge: </a:t>
            </a:r>
            <a:r>
              <a:rPr lang="de-DE" dirty="0" smtClean="0"/>
              <a:t>Das führt zu erheblichen Mehrbelastungen bei der Planung und Einsatz des Personals, sowie im Personalamt bei den Leistungsabrechnungen und höheren Kosten</a:t>
            </a:r>
          </a:p>
        </p:txBody>
      </p:sp>
      <p:pic>
        <p:nvPicPr>
          <p:cNvPr id="5" name="Grafik 4"/>
          <p:cNvPicPr>
            <a:picLocks noChangeAspect="1"/>
          </p:cNvPicPr>
          <p:nvPr/>
        </p:nvPicPr>
        <p:blipFill>
          <a:blip r:embed="rId2"/>
          <a:stretch>
            <a:fillRect/>
          </a:stretch>
        </p:blipFill>
        <p:spPr>
          <a:xfrm>
            <a:off x="373711" y="13542"/>
            <a:ext cx="11818288" cy="2377457"/>
          </a:xfrm>
          <a:prstGeom prst="rect">
            <a:avLst/>
          </a:prstGeom>
        </p:spPr>
      </p:pic>
    </p:spTree>
    <p:extLst>
      <p:ext uri="{BB962C8B-B14F-4D97-AF65-F5344CB8AC3E}">
        <p14:creationId xmlns:p14="http://schemas.microsoft.com/office/powerpoint/2010/main" val="1131989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01864" y="2671637"/>
            <a:ext cx="10351936" cy="3505325"/>
          </a:xfrm>
        </p:spPr>
        <p:txBody>
          <a:bodyPr>
            <a:normAutofit fontScale="85000" lnSpcReduction="20000"/>
          </a:bodyPr>
          <a:lstStyle/>
          <a:p>
            <a:pPr marL="0" indent="0">
              <a:buNone/>
            </a:pPr>
            <a:r>
              <a:rPr lang="de-DE" dirty="0" smtClean="0"/>
              <a:t> </a:t>
            </a:r>
            <a:r>
              <a:rPr lang="de-DE" b="1" u="sng" dirty="0" smtClean="0"/>
              <a:t>Sonstige Kosten der laufenden Saison netto</a:t>
            </a:r>
            <a:r>
              <a:rPr lang="de-DE" dirty="0" smtClean="0"/>
              <a:t/>
            </a:r>
            <a:br>
              <a:rPr lang="de-DE" dirty="0" smtClean="0"/>
            </a:br>
            <a:r>
              <a:rPr lang="de-DE" dirty="0" smtClean="0"/>
              <a:t/>
            </a:r>
            <a:br>
              <a:rPr lang="de-DE" dirty="0" smtClean="0"/>
            </a:br>
            <a:r>
              <a:rPr lang="de-DE" dirty="0" smtClean="0"/>
              <a:t>- Instandhaltungskosten / Reparaturkosten    	  76.763,13 € </a:t>
            </a:r>
            <a:br>
              <a:rPr lang="de-DE" dirty="0" smtClean="0"/>
            </a:br>
            <a:r>
              <a:rPr lang="de-DE" dirty="0" smtClean="0"/>
              <a:t>- Bauhofleistungen bisher 1.365,10 Stunden 	  	  68.255,00 €	</a:t>
            </a:r>
            <a:br>
              <a:rPr lang="de-DE" dirty="0" smtClean="0"/>
            </a:br>
            <a:r>
              <a:rPr lang="de-DE" dirty="0" smtClean="0"/>
              <a:t>- Strom ( bis Juli ohne Strompreisbremse)		  65.000,00 €</a:t>
            </a:r>
            <a:br>
              <a:rPr lang="de-DE" dirty="0" smtClean="0"/>
            </a:br>
            <a:r>
              <a:rPr lang="de-DE" dirty="0" smtClean="0"/>
              <a:t>- Wärmepumpe  (bis Juli ohne Strompreisbremse)	  46.801,56 €</a:t>
            </a:r>
            <a:br>
              <a:rPr lang="de-DE" dirty="0" smtClean="0"/>
            </a:br>
            <a:r>
              <a:rPr lang="de-DE" dirty="0"/>
              <a:t>Gesamtaufwendungen ohne Personal		</a:t>
            </a:r>
            <a:r>
              <a:rPr lang="de-DE" dirty="0" smtClean="0"/>
              <a:t>256.819,69 €</a:t>
            </a:r>
            <a:br>
              <a:rPr lang="de-DE" dirty="0" smtClean="0"/>
            </a:br>
            <a:r>
              <a:rPr lang="de-DE" dirty="0" smtClean="0"/>
              <a:t/>
            </a:r>
            <a:br>
              <a:rPr lang="de-DE" dirty="0" smtClean="0"/>
            </a:br>
            <a:r>
              <a:rPr lang="de-DE" dirty="0"/>
              <a:t>- </a:t>
            </a:r>
            <a:r>
              <a:rPr lang="de-DE" dirty="0" smtClean="0"/>
              <a:t>Kosten </a:t>
            </a:r>
            <a:r>
              <a:rPr lang="de-DE" dirty="0"/>
              <a:t>Dienstleister, kurz.-</a:t>
            </a:r>
            <a:br>
              <a:rPr lang="de-DE" dirty="0"/>
            </a:br>
            <a:r>
              <a:rPr lang="de-DE" dirty="0"/>
              <a:t>   geringfügig Beschäftigte, </a:t>
            </a:r>
            <a:r>
              <a:rPr lang="de-DE" dirty="0" smtClean="0"/>
              <a:t/>
            </a:r>
            <a:br>
              <a:rPr lang="de-DE" dirty="0" smtClean="0"/>
            </a:br>
            <a:r>
              <a:rPr lang="de-DE" dirty="0" smtClean="0"/>
              <a:t>   sonstige Dienstleister, Reinigung </a:t>
            </a:r>
            <a:br>
              <a:rPr lang="de-DE" dirty="0" smtClean="0"/>
            </a:br>
            <a:r>
              <a:rPr lang="de-DE" dirty="0" smtClean="0"/>
              <a:t>   und anderes ( Schätzung, Saison </a:t>
            </a:r>
            <a:r>
              <a:rPr lang="de-DE" dirty="0"/>
              <a:t>läuft noch)	</a:t>
            </a:r>
            <a:r>
              <a:rPr lang="de-DE" dirty="0" smtClean="0"/>
              <a:t>250.000,00 € 	</a:t>
            </a:r>
            <a:endParaRPr lang="de-DE" dirty="0"/>
          </a:p>
        </p:txBody>
      </p:sp>
      <p:pic>
        <p:nvPicPr>
          <p:cNvPr id="5" name="Grafik 4"/>
          <p:cNvPicPr>
            <a:picLocks noChangeAspect="1"/>
          </p:cNvPicPr>
          <p:nvPr/>
        </p:nvPicPr>
        <p:blipFill>
          <a:blip r:embed="rId2"/>
          <a:stretch>
            <a:fillRect/>
          </a:stretch>
        </p:blipFill>
        <p:spPr>
          <a:xfrm>
            <a:off x="373711" y="13542"/>
            <a:ext cx="11818288" cy="2377457"/>
          </a:xfrm>
          <a:prstGeom prst="rect">
            <a:avLst/>
          </a:prstGeom>
        </p:spPr>
      </p:pic>
    </p:spTree>
    <p:extLst>
      <p:ext uri="{BB962C8B-B14F-4D97-AF65-F5344CB8AC3E}">
        <p14:creationId xmlns:p14="http://schemas.microsoft.com/office/powerpoint/2010/main" val="1764457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lgn="ctr">
              <a:buNone/>
            </a:pP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b="1" u="sng" dirty="0" smtClean="0"/>
              <a:t>Öffnungszeiten</a:t>
            </a:r>
            <a:endParaRPr lang="de-DE" b="1" u="sng" dirty="0"/>
          </a:p>
        </p:txBody>
      </p:sp>
      <p:pic>
        <p:nvPicPr>
          <p:cNvPr id="5" name="Grafik 4"/>
          <p:cNvPicPr>
            <a:picLocks noChangeAspect="1"/>
          </p:cNvPicPr>
          <p:nvPr/>
        </p:nvPicPr>
        <p:blipFill>
          <a:blip r:embed="rId2"/>
          <a:stretch>
            <a:fillRect/>
          </a:stretch>
        </p:blipFill>
        <p:spPr>
          <a:xfrm>
            <a:off x="373711" y="13542"/>
            <a:ext cx="11818288" cy="2377457"/>
          </a:xfrm>
          <a:prstGeom prst="rect">
            <a:avLst/>
          </a:prstGeom>
        </p:spPr>
      </p:pic>
    </p:spTree>
    <p:extLst>
      <p:ext uri="{BB962C8B-B14F-4D97-AF65-F5344CB8AC3E}">
        <p14:creationId xmlns:p14="http://schemas.microsoft.com/office/powerpoint/2010/main" val="2866747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778933" y="2759978"/>
            <a:ext cx="10574867" cy="3742422"/>
          </a:xfrm>
        </p:spPr>
        <p:txBody>
          <a:bodyPr>
            <a:normAutofit fontScale="85000" lnSpcReduction="20000"/>
          </a:bodyPr>
          <a:lstStyle/>
          <a:p>
            <a:pPr marL="0" indent="0">
              <a:buNone/>
            </a:pPr>
            <a:r>
              <a:rPr lang="de-DE" dirty="0" smtClean="0"/>
              <a:t> </a:t>
            </a:r>
            <a:r>
              <a:rPr lang="de-DE" b="1" u="sng" dirty="0" smtClean="0"/>
              <a:t>Warum wurde der See erst um 12.00 Uhr geöffnet?</a:t>
            </a:r>
            <a:r>
              <a:rPr lang="de-DE" dirty="0" smtClean="0"/>
              <a:t/>
            </a:r>
            <a:br>
              <a:rPr lang="de-DE" dirty="0" smtClean="0"/>
            </a:br>
            <a:endParaRPr lang="de-DE" dirty="0" smtClean="0"/>
          </a:p>
          <a:p>
            <a:r>
              <a:rPr lang="de-DE" dirty="0" smtClean="0"/>
              <a:t>Ein </a:t>
            </a:r>
            <a:r>
              <a:rPr lang="de-DE" dirty="0"/>
              <a:t>2 – Schichtbetrieb über 10 Stunden (mit Vor- und Nacharbeiten 12 Stunden) war </a:t>
            </a:r>
            <a:r>
              <a:rPr lang="de-DE" dirty="0" smtClean="0"/>
              <a:t>nicht </a:t>
            </a:r>
            <a:r>
              <a:rPr lang="de-DE" dirty="0"/>
              <a:t>abbildbar</a:t>
            </a:r>
            <a:r>
              <a:rPr lang="de-DE" dirty="0" smtClean="0"/>
              <a:t>. Vorhandenes Personal ist nur für einen Ein-Schichtbetrieb ausreichend. </a:t>
            </a:r>
            <a:endParaRPr lang="de-DE" dirty="0"/>
          </a:p>
          <a:p>
            <a:r>
              <a:rPr lang="de-DE" dirty="0" smtClean="0"/>
              <a:t>Aufgrund der angespannten Personallage mussten die ursprünglich geplanten Öffnungszeiten von </a:t>
            </a:r>
            <a:br>
              <a:rPr lang="de-DE" dirty="0" smtClean="0"/>
            </a:br>
            <a:r>
              <a:rPr lang="de-DE" dirty="0" smtClean="0"/>
              <a:t/>
            </a:r>
            <a:br>
              <a:rPr lang="de-DE" dirty="0" smtClean="0"/>
            </a:br>
            <a:r>
              <a:rPr lang="de-DE" dirty="0" smtClean="0"/>
              <a:t> 	10.00 Uhr bis 20.00 Uhr auf </a:t>
            </a:r>
            <a:br>
              <a:rPr lang="de-DE" dirty="0" smtClean="0"/>
            </a:br>
            <a:r>
              <a:rPr lang="de-DE" dirty="0" smtClean="0"/>
              <a:t> 	12.00 Uhr bis 20.00 Uhr </a:t>
            </a:r>
            <a:br>
              <a:rPr lang="de-DE" dirty="0" smtClean="0"/>
            </a:br>
            <a:r>
              <a:rPr lang="de-DE" dirty="0" smtClean="0"/>
              <a:t/>
            </a:r>
            <a:br>
              <a:rPr lang="de-DE" dirty="0" smtClean="0"/>
            </a:br>
            <a:r>
              <a:rPr lang="de-DE" dirty="0" smtClean="0"/>
              <a:t>gekürzt werden. </a:t>
            </a:r>
          </a:p>
        </p:txBody>
      </p:sp>
      <p:pic>
        <p:nvPicPr>
          <p:cNvPr id="5" name="Grafik 4"/>
          <p:cNvPicPr>
            <a:picLocks noChangeAspect="1"/>
          </p:cNvPicPr>
          <p:nvPr/>
        </p:nvPicPr>
        <p:blipFill>
          <a:blip r:embed="rId2"/>
          <a:stretch>
            <a:fillRect/>
          </a:stretch>
        </p:blipFill>
        <p:spPr>
          <a:xfrm>
            <a:off x="373711" y="13542"/>
            <a:ext cx="11818288" cy="2377457"/>
          </a:xfrm>
          <a:prstGeom prst="rect">
            <a:avLst/>
          </a:prstGeom>
        </p:spPr>
      </p:pic>
    </p:spTree>
    <p:extLst>
      <p:ext uri="{BB962C8B-B14F-4D97-AF65-F5344CB8AC3E}">
        <p14:creationId xmlns:p14="http://schemas.microsoft.com/office/powerpoint/2010/main" val="1183590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767644" y="2449688"/>
            <a:ext cx="10586156" cy="4210755"/>
          </a:xfrm>
        </p:spPr>
        <p:txBody>
          <a:bodyPr>
            <a:normAutofit fontScale="62500" lnSpcReduction="20000"/>
          </a:bodyPr>
          <a:lstStyle/>
          <a:p>
            <a:r>
              <a:rPr lang="de-DE" dirty="0" smtClean="0"/>
              <a:t>Dennoch kam es trotz den gekürzten Öffnungszeiten im Zeitraum vom 27.05.23 bis 31.07 (insgesamt an 14 Tagen), zu personellen Engpässen. Es wurde jeweils 1 Person zu wenig vom Dienstleister geliefert. </a:t>
            </a:r>
            <a:br>
              <a:rPr lang="de-DE" dirty="0" smtClean="0"/>
            </a:br>
            <a:r>
              <a:rPr lang="de-DE" dirty="0" smtClean="0"/>
              <a:t>Grund: Kein Personal am Markt vorhanden. </a:t>
            </a:r>
            <a:br>
              <a:rPr lang="de-DE" dirty="0" smtClean="0"/>
            </a:br>
            <a:r>
              <a:rPr lang="de-DE" dirty="0" smtClean="0"/>
              <a:t/>
            </a:r>
            <a:br>
              <a:rPr lang="de-DE" dirty="0" smtClean="0"/>
            </a:br>
            <a:r>
              <a:rPr lang="de-DE" dirty="0" smtClean="0"/>
              <a:t>- 29.05.23 </a:t>
            </a:r>
            <a:br>
              <a:rPr lang="de-DE" dirty="0" smtClean="0"/>
            </a:br>
            <a:r>
              <a:rPr lang="de-DE" dirty="0" smtClean="0"/>
              <a:t>- 31.05.23 </a:t>
            </a:r>
            <a:br>
              <a:rPr lang="de-DE" dirty="0" smtClean="0"/>
            </a:br>
            <a:r>
              <a:rPr lang="de-DE" dirty="0" smtClean="0"/>
              <a:t>- 01.06.23 </a:t>
            </a:r>
            <a:br>
              <a:rPr lang="de-DE" dirty="0" smtClean="0"/>
            </a:br>
            <a:r>
              <a:rPr lang="de-DE" dirty="0" smtClean="0"/>
              <a:t>- 02.06.23 </a:t>
            </a:r>
            <a:br>
              <a:rPr lang="de-DE" dirty="0" smtClean="0"/>
            </a:br>
            <a:r>
              <a:rPr lang="de-DE" dirty="0" smtClean="0"/>
              <a:t>- 03.06.23 </a:t>
            </a:r>
            <a:br>
              <a:rPr lang="de-DE" dirty="0" smtClean="0"/>
            </a:br>
            <a:r>
              <a:rPr lang="de-DE" dirty="0" smtClean="0"/>
              <a:t>- 04.06.23 </a:t>
            </a:r>
            <a:br>
              <a:rPr lang="de-DE" dirty="0" smtClean="0"/>
            </a:br>
            <a:r>
              <a:rPr lang="de-DE" dirty="0" smtClean="0"/>
              <a:t>- 10.06.23 </a:t>
            </a:r>
            <a:br>
              <a:rPr lang="de-DE" dirty="0" smtClean="0"/>
            </a:br>
            <a:r>
              <a:rPr lang="de-DE" dirty="0" smtClean="0"/>
              <a:t>- 11.06.23 </a:t>
            </a:r>
            <a:br>
              <a:rPr lang="de-DE" dirty="0" smtClean="0"/>
            </a:br>
            <a:r>
              <a:rPr lang="de-DE" dirty="0" smtClean="0"/>
              <a:t>- 12.06.23 </a:t>
            </a:r>
            <a:br>
              <a:rPr lang="de-DE" dirty="0" smtClean="0"/>
            </a:br>
            <a:r>
              <a:rPr lang="de-DE" dirty="0" smtClean="0"/>
              <a:t>- 26.06.23 </a:t>
            </a:r>
            <a:br>
              <a:rPr lang="de-DE" dirty="0" smtClean="0"/>
            </a:br>
            <a:r>
              <a:rPr lang="de-DE" dirty="0" smtClean="0"/>
              <a:t>- 27.06.23 </a:t>
            </a:r>
            <a:br>
              <a:rPr lang="de-DE" dirty="0" smtClean="0"/>
            </a:br>
            <a:r>
              <a:rPr lang="de-DE" dirty="0" smtClean="0"/>
              <a:t>- 02.07.23 </a:t>
            </a:r>
            <a:br>
              <a:rPr lang="de-DE" dirty="0" smtClean="0"/>
            </a:br>
            <a:r>
              <a:rPr lang="de-DE" dirty="0" smtClean="0"/>
              <a:t>- 10.07.23 </a:t>
            </a:r>
            <a:br>
              <a:rPr lang="de-DE" dirty="0" smtClean="0"/>
            </a:br>
            <a:r>
              <a:rPr lang="de-DE" dirty="0" smtClean="0"/>
              <a:t>- 19.07.23 </a:t>
            </a:r>
          </a:p>
          <a:p>
            <a:r>
              <a:rPr lang="de-DE" dirty="0" smtClean="0"/>
              <a:t>Der notwendige Fachangestellte war auch an weiteren Tagen nicht täglich ständig vor Ort. </a:t>
            </a:r>
            <a:br>
              <a:rPr lang="de-DE" dirty="0" smtClean="0"/>
            </a:br>
            <a:r>
              <a:rPr lang="de-DE" dirty="0" smtClean="0"/>
              <a:t>Notbehelf: eingewiesene Person. </a:t>
            </a:r>
          </a:p>
        </p:txBody>
      </p:sp>
      <p:pic>
        <p:nvPicPr>
          <p:cNvPr id="5" name="Grafik 4"/>
          <p:cNvPicPr>
            <a:picLocks noChangeAspect="1"/>
          </p:cNvPicPr>
          <p:nvPr/>
        </p:nvPicPr>
        <p:blipFill>
          <a:blip r:embed="rId2"/>
          <a:stretch>
            <a:fillRect/>
          </a:stretch>
        </p:blipFill>
        <p:spPr>
          <a:xfrm>
            <a:off x="373711" y="13542"/>
            <a:ext cx="11818288" cy="2377457"/>
          </a:xfrm>
          <a:prstGeom prst="rect">
            <a:avLst/>
          </a:prstGeom>
        </p:spPr>
      </p:pic>
    </p:spTree>
    <p:extLst>
      <p:ext uri="{BB962C8B-B14F-4D97-AF65-F5344CB8AC3E}">
        <p14:creationId xmlns:p14="http://schemas.microsoft.com/office/powerpoint/2010/main" val="2672197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91822" y="2427111"/>
            <a:ext cx="10461978" cy="3749852"/>
          </a:xfrm>
        </p:spPr>
        <p:txBody>
          <a:bodyPr>
            <a:normAutofit fontScale="77500" lnSpcReduction="20000"/>
          </a:bodyPr>
          <a:lstStyle/>
          <a:p>
            <a:pPr marL="0" indent="0">
              <a:buNone/>
            </a:pPr>
            <a:endParaRPr lang="de-DE" b="1" u="sng" dirty="0" smtClean="0"/>
          </a:p>
          <a:p>
            <a:pPr marL="0" indent="0">
              <a:buNone/>
            </a:pPr>
            <a:r>
              <a:rPr lang="de-DE" b="1" u="sng" dirty="0" smtClean="0"/>
              <a:t>Kürzere Öffnungszeiten sind KEINE optimale Situation:</a:t>
            </a:r>
          </a:p>
          <a:p>
            <a:pPr marL="0" indent="0">
              <a:buNone/>
            </a:pPr>
            <a:endParaRPr lang="de-DE" b="1" u="sng" dirty="0" smtClean="0"/>
          </a:p>
          <a:p>
            <a:r>
              <a:rPr lang="de-DE" dirty="0" smtClean="0"/>
              <a:t>Dienstleister, Zulieferer und Reparaturbetriebe können sich nicht immer an Öffnungszeiten halten. Ein ordnungsgemäßer Dienstbetrieb ist schwer abbildbar.</a:t>
            </a:r>
          </a:p>
          <a:p>
            <a:r>
              <a:rPr lang="de-DE" dirty="0" smtClean="0"/>
              <a:t>Badegäste waren aufgrund später Öffnungszeiten verärgert</a:t>
            </a:r>
          </a:p>
          <a:p>
            <a:r>
              <a:rPr lang="de-DE" dirty="0" smtClean="0"/>
              <a:t>Mitarbeiter waren nicht positiv gestimmt wegen der Kürzung der Dienstschichten</a:t>
            </a:r>
          </a:p>
          <a:p>
            <a:r>
              <a:rPr lang="de-DE" dirty="0" smtClean="0"/>
              <a:t>Mitarbeiter vor Ort verbal von Badegästen angegriffen</a:t>
            </a:r>
          </a:p>
          <a:p>
            <a:r>
              <a:rPr lang="de-DE" dirty="0" smtClean="0"/>
              <a:t>Rathauspersonal war auch an Wochenenden regelmäßig vor Ort (Übernahme der Betriebsleitung)</a:t>
            </a:r>
            <a:br>
              <a:rPr lang="de-DE" dirty="0" smtClean="0"/>
            </a:br>
            <a:endParaRPr lang="de-DE" dirty="0" smtClean="0"/>
          </a:p>
          <a:p>
            <a:endParaRPr lang="de-DE" dirty="0"/>
          </a:p>
        </p:txBody>
      </p:sp>
      <p:pic>
        <p:nvPicPr>
          <p:cNvPr id="5" name="Grafik 4"/>
          <p:cNvPicPr>
            <a:picLocks noChangeAspect="1"/>
          </p:cNvPicPr>
          <p:nvPr/>
        </p:nvPicPr>
        <p:blipFill>
          <a:blip r:embed="rId2"/>
          <a:stretch>
            <a:fillRect/>
          </a:stretch>
        </p:blipFill>
        <p:spPr>
          <a:xfrm>
            <a:off x="373711" y="13542"/>
            <a:ext cx="11818288" cy="2377457"/>
          </a:xfrm>
          <a:prstGeom prst="rect">
            <a:avLst/>
          </a:prstGeom>
        </p:spPr>
      </p:pic>
    </p:spTree>
    <p:extLst>
      <p:ext uri="{BB962C8B-B14F-4D97-AF65-F5344CB8AC3E}">
        <p14:creationId xmlns:p14="http://schemas.microsoft.com/office/powerpoint/2010/main" val="2874288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11763" y="2463281"/>
            <a:ext cx="10542037" cy="3713681"/>
          </a:xfrm>
        </p:spPr>
        <p:txBody>
          <a:bodyPr/>
          <a:lstStyle/>
          <a:p>
            <a:pPr marL="0" indent="0" algn="ctr">
              <a:buNone/>
            </a:pPr>
            <a:endParaRPr lang="de-DE" dirty="0" smtClean="0"/>
          </a:p>
          <a:p>
            <a:pPr marL="0" indent="0" algn="ctr">
              <a:buNone/>
            </a:pPr>
            <a:endParaRPr lang="de-DE" dirty="0"/>
          </a:p>
          <a:p>
            <a:pPr marL="0" indent="0" algn="ctr">
              <a:buNone/>
            </a:pPr>
            <a:r>
              <a:rPr lang="de-DE" b="1" u="sng" dirty="0" smtClean="0"/>
              <a:t>Schlussfolgerungen</a:t>
            </a:r>
            <a:endParaRPr lang="de-DE" b="1" u="sng" dirty="0"/>
          </a:p>
        </p:txBody>
      </p:sp>
      <p:pic>
        <p:nvPicPr>
          <p:cNvPr id="5" name="Grafik 4"/>
          <p:cNvPicPr>
            <a:picLocks noChangeAspect="1"/>
          </p:cNvPicPr>
          <p:nvPr/>
        </p:nvPicPr>
        <p:blipFill>
          <a:blip r:embed="rId2"/>
          <a:stretch>
            <a:fillRect/>
          </a:stretch>
        </p:blipFill>
        <p:spPr>
          <a:xfrm>
            <a:off x="373711" y="13542"/>
            <a:ext cx="11818288" cy="2377457"/>
          </a:xfrm>
          <a:prstGeom prst="rect">
            <a:avLst/>
          </a:prstGeom>
        </p:spPr>
      </p:pic>
    </p:spTree>
    <p:extLst>
      <p:ext uri="{BB962C8B-B14F-4D97-AF65-F5344CB8AC3E}">
        <p14:creationId xmlns:p14="http://schemas.microsoft.com/office/powerpoint/2010/main" val="265278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81135" y="2659223"/>
            <a:ext cx="10672665" cy="3956181"/>
          </a:xfrm>
        </p:spPr>
        <p:txBody>
          <a:bodyPr>
            <a:normAutofit fontScale="85000" lnSpcReduction="20000"/>
          </a:bodyPr>
          <a:lstStyle/>
          <a:p>
            <a:pPr marL="0" indent="0" algn="ctr">
              <a:buNone/>
            </a:pPr>
            <a:r>
              <a:rPr lang="de-DE" b="1" u="sng" dirty="0" smtClean="0"/>
              <a:t/>
            </a:r>
            <a:br>
              <a:rPr lang="de-DE" b="1" u="sng" dirty="0" smtClean="0"/>
            </a:br>
            <a:r>
              <a:rPr lang="de-DE" b="1" u="sng" dirty="0" smtClean="0"/>
              <a:t>Gefühlt war früher alles besser</a:t>
            </a:r>
          </a:p>
          <a:p>
            <a:r>
              <a:rPr lang="de-DE" dirty="0" smtClean="0"/>
              <a:t>Alt: Dynamisches Konzept - Vermischung von Badestelle und Naturbadsaison</a:t>
            </a:r>
            <a:br>
              <a:rPr lang="de-DE" dirty="0" smtClean="0"/>
            </a:br>
            <a:r>
              <a:rPr lang="de-DE" dirty="0" smtClean="0"/>
              <a:t>allerdings: Kommunalversicherer bewertete die gängige Praxis im Rahmen einer Gefährdungspotentialanalyse als zivil- und strafrechtlich nicht tragfähig. Die Naturbadsaison ist zu definieren und entsprechend zu organisieren. </a:t>
            </a:r>
            <a:br>
              <a:rPr lang="de-DE" dirty="0" smtClean="0"/>
            </a:br>
            <a:r>
              <a:rPr lang="de-DE" dirty="0" smtClean="0"/>
              <a:t>Ein kurzfristiger Wechsel </a:t>
            </a:r>
            <a:r>
              <a:rPr lang="de-DE" dirty="0" err="1" smtClean="0"/>
              <a:t>Naturbad</a:t>
            </a:r>
            <a:r>
              <a:rPr lang="de-DE" dirty="0" smtClean="0"/>
              <a:t> / Badestelle ist nicht möglich.</a:t>
            </a:r>
          </a:p>
          <a:p>
            <a:r>
              <a:rPr lang="de-DE" dirty="0" smtClean="0"/>
              <a:t>Arbeitszeitrechtliche </a:t>
            </a:r>
            <a:r>
              <a:rPr lang="de-DE" dirty="0" smtClean="0"/>
              <a:t>Vorgaben sind einzuhalten. </a:t>
            </a:r>
          </a:p>
          <a:p>
            <a:r>
              <a:rPr lang="de-DE" dirty="0" smtClean="0"/>
              <a:t>Gemeinderat und Verwaltung haben sich daraufhin für das </a:t>
            </a:r>
            <a:r>
              <a:rPr lang="de-DE" dirty="0" err="1" smtClean="0"/>
              <a:t>Naturbad</a:t>
            </a:r>
            <a:r>
              <a:rPr lang="de-DE" dirty="0" smtClean="0"/>
              <a:t> ausgesprochen. </a:t>
            </a:r>
            <a:br>
              <a:rPr lang="de-DE" dirty="0" smtClean="0"/>
            </a:br>
            <a:r>
              <a:rPr lang="de-DE" dirty="0" smtClean="0"/>
              <a:t/>
            </a:r>
            <a:br>
              <a:rPr lang="de-DE" dirty="0" smtClean="0"/>
            </a:br>
            <a:r>
              <a:rPr lang="de-DE" dirty="0" smtClean="0"/>
              <a:t>Nicht zuletzt: Höhere Sicherheit der Badegäste, Vorhaltung der Wasserattraktionen und mehr.</a:t>
            </a:r>
          </a:p>
          <a:p>
            <a:pPr marL="0" indent="0">
              <a:buNone/>
            </a:pPr>
            <a:endParaRPr lang="de-DE" dirty="0" smtClean="0"/>
          </a:p>
          <a:p>
            <a:pPr marL="0" indent="0">
              <a:buNone/>
            </a:pPr>
            <a:endParaRPr lang="de-DE" dirty="0"/>
          </a:p>
        </p:txBody>
      </p:sp>
      <p:pic>
        <p:nvPicPr>
          <p:cNvPr id="4" name="Grafik 3"/>
          <p:cNvPicPr>
            <a:picLocks noChangeAspect="1"/>
          </p:cNvPicPr>
          <p:nvPr/>
        </p:nvPicPr>
        <p:blipFill>
          <a:blip r:embed="rId2"/>
          <a:stretch>
            <a:fillRect/>
          </a:stretch>
        </p:blipFill>
        <p:spPr>
          <a:xfrm>
            <a:off x="373711" y="13542"/>
            <a:ext cx="11818288" cy="2377457"/>
          </a:xfrm>
          <a:prstGeom prst="rect">
            <a:avLst/>
          </a:prstGeom>
        </p:spPr>
      </p:pic>
    </p:spTree>
    <p:extLst>
      <p:ext uri="{BB962C8B-B14F-4D97-AF65-F5344CB8AC3E}">
        <p14:creationId xmlns:p14="http://schemas.microsoft.com/office/powerpoint/2010/main" val="311781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933060" y="2649893"/>
            <a:ext cx="10420739" cy="4133462"/>
          </a:xfrm>
        </p:spPr>
        <p:txBody>
          <a:bodyPr>
            <a:normAutofit fontScale="77500" lnSpcReduction="20000"/>
          </a:bodyPr>
          <a:lstStyle/>
          <a:p>
            <a:r>
              <a:rPr lang="de-DE" b="1" u="sng" dirty="0" smtClean="0"/>
              <a:t>Verlauf der Badesaison</a:t>
            </a:r>
            <a:r>
              <a:rPr lang="de-DE" dirty="0" smtClean="0"/>
              <a:t/>
            </a:r>
            <a:br>
              <a:rPr lang="de-DE" dirty="0" smtClean="0"/>
            </a:br>
            <a:r>
              <a:rPr lang="de-DE" dirty="0" smtClean="0"/>
              <a:t/>
            </a:r>
            <a:br>
              <a:rPr lang="de-DE" dirty="0" smtClean="0"/>
            </a:br>
            <a:r>
              <a:rPr lang="de-DE" dirty="0" smtClean="0"/>
              <a:t>Beginn der Saison 27.05.2023 bis 10.09.2023</a:t>
            </a:r>
            <a:br>
              <a:rPr lang="de-DE" dirty="0" smtClean="0"/>
            </a:br>
            <a:r>
              <a:rPr lang="de-DE" dirty="0" smtClean="0"/>
              <a:t>Stand 28.08.2023 fehlen noch 14 Öffnungstage, die Badesaison ist noch nicht beendet</a:t>
            </a:r>
            <a:br>
              <a:rPr lang="de-DE" dirty="0" smtClean="0"/>
            </a:br>
            <a:r>
              <a:rPr lang="de-DE" dirty="0" smtClean="0"/>
              <a:t/>
            </a:r>
            <a:br>
              <a:rPr lang="de-DE" dirty="0" smtClean="0"/>
            </a:br>
            <a:r>
              <a:rPr lang="de-DE" dirty="0" smtClean="0"/>
              <a:t>18 Öffnungstage kein Badewetter</a:t>
            </a:r>
            <a:br>
              <a:rPr lang="de-DE" dirty="0" smtClean="0"/>
            </a:br>
            <a:r>
              <a:rPr lang="de-DE" dirty="0" smtClean="0"/>
              <a:t>13 Öffnungstage kühl und bedeckt</a:t>
            </a:r>
            <a:br>
              <a:rPr lang="de-DE" dirty="0" smtClean="0"/>
            </a:br>
            <a:r>
              <a:rPr lang="de-DE" dirty="0" smtClean="0"/>
              <a:t>39 Öffnungstage warm und bedeckt</a:t>
            </a:r>
            <a:br>
              <a:rPr lang="de-DE" dirty="0" smtClean="0"/>
            </a:br>
            <a:r>
              <a:rPr lang="de-DE" dirty="0" smtClean="0"/>
              <a:t>23 Öffnungstage mit gutem Badewetter (richtig heißes, gutes Badewetter)</a:t>
            </a:r>
            <a:br>
              <a:rPr lang="de-DE" dirty="0" smtClean="0"/>
            </a:br>
            <a:r>
              <a:rPr lang="de-DE" dirty="0" smtClean="0"/>
              <a:t/>
            </a:r>
            <a:br>
              <a:rPr lang="de-DE" dirty="0" smtClean="0"/>
            </a:br>
            <a:r>
              <a:rPr lang="de-DE" b="1" u="sng" dirty="0" smtClean="0"/>
              <a:t>Fazit:</a:t>
            </a:r>
            <a:r>
              <a:rPr lang="de-DE" dirty="0" smtClean="0"/>
              <a:t> Trotz einigen extrem heißen Badetagen, ist die Saison 2023 teilweise kühl, verregnet und oder bewölkt verlaufen. </a:t>
            </a:r>
            <a:r>
              <a:rPr lang="de-DE" dirty="0" smtClean="0">
                <a:solidFill>
                  <a:srgbClr val="FF0000"/>
                </a:solidFill>
              </a:rPr>
              <a:t>Die </a:t>
            </a:r>
            <a:r>
              <a:rPr lang="de-DE" dirty="0">
                <a:solidFill>
                  <a:srgbClr val="FF0000"/>
                </a:solidFill>
              </a:rPr>
              <a:t>Auswertung der Klimadaten </a:t>
            </a:r>
            <a:r>
              <a:rPr lang="de-DE" dirty="0" smtClean="0">
                <a:solidFill>
                  <a:srgbClr val="FF0000"/>
                </a:solidFill>
              </a:rPr>
              <a:t>zeigt</a:t>
            </a:r>
            <a:r>
              <a:rPr lang="de-DE" dirty="0">
                <a:solidFill>
                  <a:srgbClr val="FF0000"/>
                </a:solidFill>
              </a:rPr>
              <a:t>, dass die Saison nicht unbedingt wetterbegünstigt ist, insbesondere im Vergleich zu den Jahren 2018-20 und 2022. </a:t>
            </a:r>
            <a:r>
              <a:rPr lang="de-DE" dirty="0" smtClean="0">
                <a:solidFill>
                  <a:srgbClr val="FF0000"/>
                </a:solidFill>
              </a:rPr>
              <a:t/>
            </a:r>
            <a:br>
              <a:rPr lang="de-DE" dirty="0" smtClean="0">
                <a:solidFill>
                  <a:srgbClr val="FF0000"/>
                </a:solidFill>
              </a:rPr>
            </a:br>
            <a:r>
              <a:rPr lang="de-DE" dirty="0" smtClean="0"/>
              <a:t/>
            </a:r>
            <a:br>
              <a:rPr lang="de-DE" dirty="0" smtClean="0"/>
            </a:br>
            <a:r>
              <a:rPr lang="de-DE" dirty="0" smtClean="0">
                <a:solidFill>
                  <a:srgbClr val="FF0000"/>
                </a:solidFill>
              </a:rPr>
              <a:t>Hinzufügen </a:t>
            </a:r>
            <a:r>
              <a:rPr lang="de-DE" dirty="0">
                <a:solidFill>
                  <a:srgbClr val="FF0000"/>
                </a:solidFill>
              </a:rPr>
              <a:t>muss man außerdem, dass ein Großteil der optimalen und guten Badetage in der ersten Junihälfte, also außerhalb der Ferien auftrat</a:t>
            </a:r>
            <a:r>
              <a:rPr lang="de-DE" dirty="0" smtClean="0">
                <a:solidFill>
                  <a:srgbClr val="FF0000"/>
                </a:solidFill>
              </a:rPr>
              <a:t>. </a:t>
            </a:r>
            <a:endParaRPr lang="de-DE" dirty="0">
              <a:solidFill>
                <a:srgbClr val="FF0000"/>
              </a:solidFill>
            </a:endParaRPr>
          </a:p>
        </p:txBody>
      </p:sp>
      <p:pic>
        <p:nvPicPr>
          <p:cNvPr id="5" name="Grafik 4"/>
          <p:cNvPicPr>
            <a:picLocks noChangeAspect="1"/>
          </p:cNvPicPr>
          <p:nvPr/>
        </p:nvPicPr>
        <p:blipFill>
          <a:blip r:embed="rId2"/>
          <a:stretch>
            <a:fillRect/>
          </a:stretch>
        </p:blipFill>
        <p:spPr>
          <a:xfrm>
            <a:off x="373711" y="13542"/>
            <a:ext cx="11818288" cy="2377457"/>
          </a:xfrm>
          <a:prstGeom prst="rect">
            <a:avLst/>
          </a:prstGeom>
        </p:spPr>
      </p:pic>
    </p:spTree>
    <p:extLst>
      <p:ext uri="{BB962C8B-B14F-4D97-AF65-F5344CB8AC3E}">
        <p14:creationId xmlns:p14="http://schemas.microsoft.com/office/powerpoint/2010/main" val="26288661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778933" y="2517421"/>
            <a:ext cx="10574867" cy="3659541"/>
          </a:xfrm>
        </p:spPr>
        <p:txBody>
          <a:bodyPr>
            <a:normAutofit fontScale="92500" lnSpcReduction="20000"/>
          </a:bodyPr>
          <a:lstStyle/>
          <a:p>
            <a:pPr marL="0" indent="0">
              <a:buNone/>
            </a:pPr>
            <a:r>
              <a:rPr lang="de-DE" dirty="0" smtClean="0"/>
              <a:t/>
            </a:r>
            <a:br>
              <a:rPr lang="de-DE" dirty="0" smtClean="0"/>
            </a:br>
            <a:r>
              <a:rPr lang="de-DE" dirty="0" smtClean="0"/>
              <a:t/>
            </a:r>
            <a:br>
              <a:rPr lang="de-DE" dirty="0" smtClean="0"/>
            </a:br>
            <a:r>
              <a:rPr lang="de-DE" b="1" u="sng" dirty="0" smtClean="0"/>
              <a:t>Grund der gesunkenen Einnahmen ( 2 Einnahmearten):</a:t>
            </a: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Saisonticket: Verkaufszahlen liegen </a:t>
            </a:r>
            <a:r>
              <a:rPr lang="de-DE" dirty="0"/>
              <a:t>auf dem Niveau der </a:t>
            </a:r>
            <a:r>
              <a:rPr lang="de-DE" dirty="0" smtClean="0"/>
              <a:t>Vorjahre </a:t>
            </a:r>
            <a:endParaRPr lang="de-DE" dirty="0"/>
          </a:p>
          <a:p>
            <a:pPr marL="0" indent="0">
              <a:buNone/>
            </a:pPr>
            <a:r>
              <a:rPr lang="de-DE" dirty="0" smtClean="0"/>
              <a:t/>
            </a:r>
            <a:br>
              <a:rPr lang="de-DE" dirty="0" smtClean="0"/>
            </a:br>
            <a:r>
              <a:rPr lang="de-DE" dirty="0" smtClean="0">
                <a:solidFill>
                  <a:srgbClr val="FF0000"/>
                </a:solidFill>
              </a:rPr>
              <a:t>-Tagestickets: Weniger verkaufte Tagestickets über Barkasse und Ticketsystem</a:t>
            </a:r>
            <a:r>
              <a:rPr lang="de-DE" dirty="0" smtClean="0"/>
              <a:t/>
            </a:r>
            <a:br>
              <a:rPr lang="de-DE" dirty="0" smtClean="0"/>
            </a:br>
            <a:r>
              <a:rPr lang="de-DE" dirty="0" smtClean="0"/>
              <a:t> </a:t>
            </a:r>
            <a:br>
              <a:rPr lang="de-DE" dirty="0" smtClean="0"/>
            </a:br>
            <a:endParaRPr lang="de-DE" dirty="0"/>
          </a:p>
        </p:txBody>
      </p:sp>
      <p:pic>
        <p:nvPicPr>
          <p:cNvPr id="5" name="Grafik 4"/>
          <p:cNvPicPr>
            <a:picLocks noChangeAspect="1"/>
          </p:cNvPicPr>
          <p:nvPr/>
        </p:nvPicPr>
        <p:blipFill>
          <a:blip r:embed="rId2"/>
          <a:stretch>
            <a:fillRect/>
          </a:stretch>
        </p:blipFill>
        <p:spPr>
          <a:xfrm>
            <a:off x="373711" y="13542"/>
            <a:ext cx="11818288" cy="2377457"/>
          </a:xfrm>
          <a:prstGeom prst="rect">
            <a:avLst/>
          </a:prstGeom>
        </p:spPr>
      </p:pic>
    </p:spTree>
    <p:extLst>
      <p:ext uri="{BB962C8B-B14F-4D97-AF65-F5344CB8AC3E}">
        <p14:creationId xmlns:p14="http://schemas.microsoft.com/office/powerpoint/2010/main" val="2608071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01511" y="2427111"/>
            <a:ext cx="10453511" cy="4430889"/>
          </a:xfrm>
        </p:spPr>
        <p:txBody>
          <a:bodyPr>
            <a:normAutofit fontScale="77500" lnSpcReduction="20000"/>
          </a:bodyPr>
          <a:lstStyle/>
          <a:p>
            <a:pPr marL="0" indent="0">
              <a:buNone/>
            </a:pPr>
            <a:r>
              <a:rPr lang="de-DE" b="1" u="sng" dirty="0" smtClean="0"/>
              <a:t>Mögliche Gründe der Mindereinnahmen:</a:t>
            </a:r>
            <a:r>
              <a:rPr lang="de-DE" dirty="0" smtClean="0"/>
              <a:t/>
            </a:r>
            <a:br>
              <a:rPr lang="de-DE" dirty="0" smtClean="0"/>
            </a:br>
            <a:r>
              <a:rPr lang="de-DE" dirty="0" smtClean="0"/>
              <a:t/>
            </a:r>
            <a:br>
              <a:rPr lang="de-DE" dirty="0" smtClean="0"/>
            </a:br>
            <a:r>
              <a:rPr lang="de-DE" dirty="0" smtClean="0"/>
              <a:t>- Wetter</a:t>
            </a:r>
            <a:br>
              <a:rPr lang="de-DE" dirty="0" smtClean="0"/>
            </a:br>
            <a:r>
              <a:rPr lang="de-DE" dirty="0" smtClean="0"/>
              <a:t>- Öffnung um 12.00 Uhr ist zu spät.</a:t>
            </a:r>
            <a:br>
              <a:rPr lang="de-DE" dirty="0" smtClean="0"/>
            </a:br>
            <a:r>
              <a:rPr lang="de-DE" dirty="0" smtClean="0"/>
              <a:t>   Besser 9.00 Uhr oder 10.00 Uhr  </a:t>
            </a:r>
            <a:br>
              <a:rPr lang="de-DE" dirty="0" smtClean="0"/>
            </a:br>
            <a:r>
              <a:rPr lang="de-DE" dirty="0" smtClean="0"/>
              <a:t>   Wir sollten uns an Mitbewerbern orientieren/Gefühlt wäre besser: früher auf, früher zu.</a:t>
            </a:r>
          </a:p>
          <a:p>
            <a:pPr>
              <a:buFontTx/>
              <a:buChar char="-"/>
            </a:pPr>
            <a:r>
              <a:rPr lang="de-DE" dirty="0" smtClean="0"/>
              <a:t>Bewirtung über das Kiosk / teilweise nicht geöffnet</a:t>
            </a:r>
            <a:br>
              <a:rPr lang="de-DE" dirty="0" smtClean="0"/>
            </a:br>
            <a:r>
              <a:rPr lang="de-DE" dirty="0" smtClean="0"/>
              <a:t>Weniger attraktives Speise und Getränkeangebot. </a:t>
            </a:r>
          </a:p>
          <a:p>
            <a:pPr>
              <a:buFontTx/>
              <a:buChar char="-"/>
            </a:pPr>
            <a:r>
              <a:rPr lang="de-DE" dirty="0" smtClean="0"/>
              <a:t>Der kommunizierte Öffnungstermin der Wasserrutsche wurde nicht eingehalten. </a:t>
            </a:r>
            <a:br>
              <a:rPr lang="de-DE" dirty="0" smtClean="0"/>
            </a:br>
            <a:r>
              <a:rPr lang="de-DE" dirty="0" smtClean="0"/>
              <a:t>(Grund Defekt der Rutsche)</a:t>
            </a:r>
          </a:p>
          <a:p>
            <a:pPr>
              <a:buFontTx/>
              <a:buChar char="-"/>
            </a:pPr>
            <a:r>
              <a:rPr lang="de-DE" dirty="0" smtClean="0"/>
              <a:t>Keine Badeinseln. Grund: Schwierige Rechtslage (Seite 21/22)</a:t>
            </a:r>
          </a:p>
          <a:p>
            <a:pPr>
              <a:buFontTx/>
              <a:buChar char="-"/>
            </a:pPr>
            <a:r>
              <a:rPr lang="de-DE" dirty="0" smtClean="0"/>
              <a:t>Keine Betriebsführung durch eigenes Personal </a:t>
            </a:r>
            <a:br>
              <a:rPr lang="de-DE" dirty="0" smtClean="0"/>
            </a:br>
            <a:r>
              <a:rPr lang="de-DE" dirty="0" smtClean="0"/>
              <a:t>(mehr Kundennähe durch eigenes Personal)</a:t>
            </a:r>
          </a:p>
          <a:p>
            <a:pPr>
              <a:buFontTx/>
              <a:buChar char="-"/>
            </a:pPr>
            <a:r>
              <a:rPr lang="de-DE" dirty="0" smtClean="0"/>
              <a:t>Jahreskarten dauern zu lange bei der Ausfertigung und funktionieren teilweise nicht richtig.</a:t>
            </a:r>
            <a:endParaRPr lang="de-DE" dirty="0"/>
          </a:p>
        </p:txBody>
      </p:sp>
      <p:pic>
        <p:nvPicPr>
          <p:cNvPr id="5" name="Grafik 4"/>
          <p:cNvPicPr>
            <a:picLocks noChangeAspect="1"/>
          </p:cNvPicPr>
          <p:nvPr/>
        </p:nvPicPr>
        <p:blipFill>
          <a:blip r:embed="rId3"/>
          <a:stretch>
            <a:fillRect/>
          </a:stretch>
        </p:blipFill>
        <p:spPr>
          <a:xfrm>
            <a:off x="373711" y="13542"/>
            <a:ext cx="11818288" cy="2377457"/>
          </a:xfrm>
          <a:prstGeom prst="rect">
            <a:avLst/>
          </a:prstGeom>
        </p:spPr>
      </p:pic>
    </p:spTree>
    <p:extLst>
      <p:ext uri="{BB962C8B-B14F-4D97-AF65-F5344CB8AC3E}">
        <p14:creationId xmlns:p14="http://schemas.microsoft.com/office/powerpoint/2010/main" val="2920221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2313991"/>
            <a:ext cx="10515600" cy="734049"/>
          </a:xfrm>
        </p:spPr>
        <p:txBody>
          <a:bodyPr>
            <a:normAutofit/>
          </a:bodyPr>
          <a:lstStyle/>
          <a:p>
            <a:r>
              <a:rPr lang="de-DE" dirty="0" smtClean="0"/>
              <a:t>Schlechtes Wetter nicht nur bei uns.</a:t>
            </a:r>
            <a:endParaRPr lang="de-DE" dirty="0"/>
          </a:p>
        </p:txBody>
      </p:sp>
      <p:pic>
        <p:nvPicPr>
          <p:cNvPr id="1026" name="B079F8F7-18E6-42AB-87EA-6E23638D5D0B" descr="IMG_30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1570" y="3048041"/>
            <a:ext cx="4875818" cy="365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p:cNvPicPr>
            <a:picLocks noChangeAspect="1"/>
          </p:cNvPicPr>
          <p:nvPr/>
        </p:nvPicPr>
        <p:blipFill>
          <a:blip r:embed="rId3"/>
          <a:stretch>
            <a:fillRect/>
          </a:stretch>
        </p:blipFill>
        <p:spPr>
          <a:xfrm>
            <a:off x="373711" y="13542"/>
            <a:ext cx="11818288" cy="2048523"/>
          </a:xfrm>
          <a:prstGeom prst="rect">
            <a:avLst/>
          </a:prstGeom>
        </p:spPr>
      </p:pic>
    </p:spTree>
    <p:extLst>
      <p:ext uri="{BB962C8B-B14F-4D97-AF65-F5344CB8AC3E}">
        <p14:creationId xmlns:p14="http://schemas.microsoft.com/office/powerpoint/2010/main" val="4041227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2491273"/>
            <a:ext cx="10515600" cy="3685690"/>
          </a:xfrm>
        </p:spPr>
        <p:txBody>
          <a:bodyPr/>
          <a:lstStyle/>
          <a:p>
            <a:pPr marL="0" indent="0" algn="ctr">
              <a:buNone/>
            </a:pP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b="1" u="sng" dirty="0" smtClean="0"/>
              <a:t>Ausblick künftige Jahre</a:t>
            </a:r>
            <a:br>
              <a:rPr lang="de-DE" b="1" u="sng" dirty="0" smtClean="0"/>
            </a:br>
            <a:r>
              <a:rPr lang="de-DE" b="1" u="sng" dirty="0" smtClean="0"/>
              <a:t>und Hausaufgaben</a:t>
            </a:r>
            <a:endParaRPr lang="de-DE" b="1" u="sng" dirty="0"/>
          </a:p>
        </p:txBody>
      </p:sp>
      <p:pic>
        <p:nvPicPr>
          <p:cNvPr id="5" name="Grafik 4"/>
          <p:cNvPicPr>
            <a:picLocks noChangeAspect="1"/>
          </p:cNvPicPr>
          <p:nvPr/>
        </p:nvPicPr>
        <p:blipFill>
          <a:blip r:embed="rId3"/>
          <a:stretch>
            <a:fillRect/>
          </a:stretch>
        </p:blipFill>
        <p:spPr>
          <a:xfrm>
            <a:off x="373711" y="13542"/>
            <a:ext cx="11818288" cy="2377457"/>
          </a:xfrm>
          <a:prstGeom prst="rect">
            <a:avLst/>
          </a:prstGeom>
        </p:spPr>
      </p:pic>
    </p:spTree>
    <p:extLst>
      <p:ext uri="{BB962C8B-B14F-4D97-AF65-F5344CB8AC3E}">
        <p14:creationId xmlns:p14="http://schemas.microsoft.com/office/powerpoint/2010/main" val="19657064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91822" y="2427111"/>
            <a:ext cx="10461978" cy="4262938"/>
          </a:xfrm>
        </p:spPr>
        <p:txBody>
          <a:bodyPr>
            <a:normAutofit fontScale="85000" lnSpcReduction="20000"/>
          </a:bodyPr>
          <a:lstStyle/>
          <a:p>
            <a:pPr marL="0" indent="0">
              <a:buNone/>
            </a:pPr>
            <a:r>
              <a:rPr lang="de-DE" b="1" u="sng" dirty="0" smtClean="0"/>
              <a:t>Senkung der Personalkosten bei Naturbadbetrieb:</a:t>
            </a:r>
          </a:p>
          <a:p>
            <a:r>
              <a:rPr lang="de-DE" dirty="0" smtClean="0"/>
              <a:t>Eigenes Fachpersonal für die Betriebsleitung (2-Schichtbetrieb)</a:t>
            </a:r>
          </a:p>
          <a:p>
            <a:r>
              <a:rPr lang="de-DE" dirty="0" smtClean="0"/>
              <a:t>Risikobeurteilung durch Rechtsgutachten der Deutschen Gesellschaft für das Bäderwesen (Badeinseln, Personalbedarf, Einsatz ortskundige Personen etc.)</a:t>
            </a:r>
          </a:p>
          <a:p>
            <a:r>
              <a:rPr lang="de-DE" dirty="0" smtClean="0"/>
              <a:t>Betreuung des Freizeitpark „</a:t>
            </a:r>
            <a:r>
              <a:rPr lang="de-DE" dirty="0" err="1" smtClean="0"/>
              <a:t>Heidesee</a:t>
            </a:r>
            <a:r>
              <a:rPr lang="de-DE" dirty="0" smtClean="0"/>
              <a:t>“ auch über den Hausmeisterpool</a:t>
            </a:r>
          </a:p>
          <a:p>
            <a:endParaRPr lang="de-DE" dirty="0" smtClean="0"/>
          </a:p>
          <a:p>
            <a:pPr marL="0" indent="0">
              <a:buNone/>
            </a:pPr>
            <a:r>
              <a:rPr lang="de-DE" b="1" u="sng" dirty="0" smtClean="0"/>
              <a:t>Sofern eigenes Personal nicht möglich ist:</a:t>
            </a:r>
          </a:p>
          <a:p>
            <a:r>
              <a:rPr lang="de-DE" dirty="0" smtClean="0"/>
              <a:t>frühzeitiger Einkauf über Dienstleister </a:t>
            </a:r>
            <a:r>
              <a:rPr lang="de-DE" dirty="0"/>
              <a:t>(Anfang Dezember 23</a:t>
            </a:r>
            <a:r>
              <a:rPr lang="de-DE" dirty="0" smtClean="0"/>
              <a:t>)</a:t>
            </a:r>
          </a:p>
          <a:p>
            <a:pPr marL="0" indent="0">
              <a:buNone/>
            </a:pPr>
            <a:r>
              <a:rPr lang="de-DE" dirty="0" smtClean="0"/>
              <a:t/>
            </a:r>
            <a:br>
              <a:rPr lang="de-DE" dirty="0" smtClean="0"/>
            </a:br>
            <a:r>
              <a:rPr lang="de-DE" dirty="0" smtClean="0">
                <a:solidFill>
                  <a:srgbClr val="FF0000"/>
                </a:solidFill>
              </a:rPr>
              <a:t>Anmerkung: Schließung bei Schlechtwetterperioden ist nicht sinnvoll.</a:t>
            </a:r>
            <a:br>
              <a:rPr lang="de-DE" dirty="0" smtClean="0">
                <a:solidFill>
                  <a:srgbClr val="FF0000"/>
                </a:solidFill>
              </a:rPr>
            </a:br>
            <a:r>
              <a:rPr lang="de-DE" dirty="0" smtClean="0">
                <a:solidFill>
                  <a:srgbClr val="FF0000"/>
                </a:solidFill>
              </a:rPr>
              <a:t>Eingekauften Stunden über Dienstleister sind abzunehmen.  </a:t>
            </a:r>
            <a:br>
              <a:rPr lang="de-DE" dirty="0" smtClean="0">
                <a:solidFill>
                  <a:srgbClr val="FF0000"/>
                </a:solidFill>
              </a:rPr>
            </a:br>
            <a:r>
              <a:rPr lang="de-DE" dirty="0" smtClean="0">
                <a:solidFill>
                  <a:srgbClr val="FF0000"/>
                </a:solidFill>
              </a:rPr>
              <a:t>Dadurch keine Kosteneinsparung</a:t>
            </a:r>
            <a:endParaRPr lang="de-DE" dirty="0">
              <a:solidFill>
                <a:srgbClr val="FF0000"/>
              </a:solidFill>
            </a:endParaRPr>
          </a:p>
        </p:txBody>
      </p:sp>
      <p:pic>
        <p:nvPicPr>
          <p:cNvPr id="5" name="Grafik 4"/>
          <p:cNvPicPr>
            <a:picLocks noChangeAspect="1"/>
          </p:cNvPicPr>
          <p:nvPr/>
        </p:nvPicPr>
        <p:blipFill>
          <a:blip r:embed="rId3"/>
          <a:stretch>
            <a:fillRect/>
          </a:stretch>
        </p:blipFill>
        <p:spPr>
          <a:xfrm>
            <a:off x="373711" y="13542"/>
            <a:ext cx="11818288" cy="2377457"/>
          </a:xfrm>
          <a:prstGeom prst="rect">
            <a:avLst/>
          </a:prstGeom>
        </p:spPr>
      </p:pic>
    </p:spTree>
    <p:extLst>
      <p:ext uri="{BB962C8B-B14F-4D97-AF65-F5344CB8AC3E}">
        <p14:creationId xmlns:p14="http://schemas.microsoft.com/office/powerpoint/2010/main" val="26018377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793102" y="2483555"/>
            <a:ext cx="11036559" cy="3693407"/>
          </a:xfrm>
        </p:spPr>
        <p:txBody>
          <a:bodyPr/>
          <a:lstStyle/>
          <a:p>
            <a:pPr marL="0" indent="0">
              <a:buNone/>
            </a:pPr>
            <a:r>
              <a:rPr lang="de-DE" b="1" u="sng" dirty="0" smtClean="0"/>
              <a:t>Mehr Verlässlichkeit </a:t>
            </a:r>
            <a:r>
              <a:rPr lang="de-DE" dirty="0" smtClean="0"/>
              <a:t/>
            </a:r>
            <a:br>
              <a:rPr lang="de-DE" dirty="0" smtClean="0"/>
            </a:br>
            <a:r>
              <a:rPr lang="de-DE" dirty="0" smtClean="0"/>
              <a:t/>
            </a:r>
            <a:br>
              <a:rPr lang="de-DE" dirty="0" smtClean="0"/>
            </a:br>
            <a:r>
              <a:rPr lang="de-DE" dirty="0" smtClean="0"/>
              <a:t>Geplant: Öffnung der Wasserrutsche und Kinderplanschbecken ab Saisonbeginn. Dies war aufgrund technischer Defekte nicht möglich. </a:t>
            </a:r>
            <a:br>
              <a:rPr lang="de-DE" dirty="0" smtClean="0"/>
            </a:br>
            <a:r>
              <a:rPr lang="de-DE" dirty="0" smtClean="0"/>
              <a:t/>
            </a:r>
            <a:br>
              <a:rPr lang="de-DE" dirty="0" smtClean="0"/>
            </a:br>
            <a:r>
              <a:rPr lang="de-DE" u="sng" dirty="0" smtClean="0"/>
              <a:t>Voraussetzung: </a:t>
            </a:r>
          </a:p>
          <a:p>
            <a:r>
              <a:rPr lang="de-DE" dirty="0" smtClean="0"/>
              <a:t>Die Wasserrutsche ist dringend zu sanieren. </a:t>
            </a:r>
            <a:br>
              <a:rPr lang="de-DE" dirty="0" smtClean="0"/>
            </a:br>
            <a:r>
              <a:rPr lang="de-DE" dirty="0" smtClean="0"/>
              <a:t>Ohne Sanierung kann eine Öffnung nicht mehr garantiert werden.</a:t>
            </a:r>
            <a:br>
              <a:rPr lang="de-DE" dirty="0" smtClean="0"/>
            </a:br>
            <a:endParaRPr lang="de-DE" dirty="0" smtClean="0"/>
          </a:p>
          <a:p>
            <a:endParaRPr lang="de-DE" dirty="0"/>
          </a:p>
        </p:txBody>
      </p:sp>
      <p:pic>
        <p:nvPicPr>
          <p:cNvPr id="5" name="Grafik 4"/>
          <p:cNvPicPr>
            <a:picLocks noChangeAspect="1"/>
          </p:cNvPicPr>
          <p:nvPr/>
        </p:nvPicPr>
        <p:blipFill>
          <a:blip r:embed="rId3"/>
          <a:stretch>
            <a:fillRect/>
          </a:stretch>
        </p:blipFill>
        <p:spPr>
          <a:xfrm>
            <a:off x="373711" y="13542"/>
            <a:ext cx="11818288" cy="2377457"/>
          </a:xfrm>
          <a:prstGeom prst="rect">
            <a:avLst/>
          </a:prstGeom>
        </p:spPr>
      </p:pic>
    </p:spTree>
    <p:extLst>
      <p:ext uri="{BB962C8B-B14F-4D97-AF65-F5344CB8AC3E}">
        <p14:creationId xmlns:p14="http://schemas.microsoft.com/office/powerpoint/2010/main" val="4543844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793102" y="2584580"/>
            <a:ext cx="10549409" cy="4198775"/>
          </a:xfrm>
        </p:spPr>
        <p:txBody>
          <a:bodyPr>
            <a:normAutofit fontScale="85000" lnSpcReduction="20000"/>
          </a:bodyPr>
          <a:lstStyle/>
          <a:p>
            <a:pPr marL="0" indent="0">
              <a:buNone/>
            </a:pPr>
            <a:r>
              <a:rPr lang="de-DE" b="1" u="sng" dirty="0" smtClean="0"/>
              <a:t>Badeinseln</a:t>
            </a:r>
            <a:br>
              <a:rPr lang="de-DE" b="1" u="sng" dirty="0" smtClean="0"/>
            </a:br>
            <a:r>
              <a:rPr lang="de-DE" b="1" dirty="0" smtClean="0"/>
              <a:t/>
            </a:r>
            <a:br>
              <a:rPr lang="de-DE" b="1" dirty="0" smtClean="0"/>
            </a:br>
            <a:r>
              <a:rPr lang="de-DE" b="1" dirty="0" smtClean="0"/>
              <a:t>Rechtliche Vorgaben beim Einsatz der Badeinseln</a:t>
            </a:r>
          </a:p>
          <a:p>
            <a:r>
              <a:rPr lang="de-DE" dirty="0" smtClean="0"/>
              <a:t>Aufgrund Vorgaben der Deutschen Gesellschaft für das Bäderwesen dürfen Wasserattraktionen nur in Bereichen bis 5 m Wassertiefe vorgehalten werden. Hierbei ist auch eine Mindestwassertiefe von 3,40 m zu beachten. </a:t>
            </a:r>
          </a:p>
          <a:p>
            <a:r>
              <a:rPr lang="de-DE" dirty="0" smtClean="0"/>
              <a:t>Als Verankerungspunkt kommt nur der Bereich des Schwimmerbereiches zwischen Nichtschwimmerkette und den roten Bojen in Betracht. Eine Verankerung und Fixierung der Badeinseln ist so nicht möglich, ohne eine Verletzungsgefahr der Gäste durch die Befestigungsseile. Hier sucht die Verwaltung noch nach Möglichkeiten.  </a:t>
            </a:r>
          </a:p>
          <a:p>
            <a:r>
              <a:rPr lang="de-DE" dirty="0" smtClean="0"/>
              <a:t>Aufgrund fehlender Möglichkeiten waren die Badeinseln 2023 nicht im Wasser eingebracht.</a:t>
            </a:r>
            <a:endParaRPr lang="de-DE" dirty="0"/>
          </a:p>
        </p:txBody>
      </p:sp>
      <p:pic>
        <p:nvPicPr>
          <p:cNvPr id="5" name="Grafik 4"/>
          <p:cNvPicPr>
            <a:picLocks noChangeAspect="1"/>
          </p:cNvPicPr>
          <p:nvPr/>
        </p:nvPicPr>
        <p:blipFill>
          <a:blip r:embed="rId3"/>
          <a:stretch>
            <a:fillRect/>
          </a:stretch>
        </p:blipFill>
        <p:spPr>
          <a:xfrm>
            <a:off x="373711" y="13542"/>
            <a:ext cx="11818288" cy="2377457"/>
          </a:xfrm>
          <a:prstGeom prst="rect">
            <a:avLst/>
          </a:prstGeom>
        </p:spPr>
      </p:pic>
    </p:spTree>
    <p:extLst>
      <p:ext uri="{BB962C8B-B14F-4D97-AF65-F5344CB8AC3E}">
        <p14:creationId xmlns:p14="http://schemas.microsoft.com/office/powerpoint/2010/main" val="24526438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91822" y="2603241"/>
            <a:ext cx="10461978" cy="4142792"/>
          </a:xfrm>
        </p:spPr>
        <p:txBody>
          <a:bodyPr>
            <a:normAutofit fontScale="62500" lnSpcReduction="20000"/>
          </a:bodyPr>
          <a:lstStyle/>
          <a:p>
            <a:pPr marL="0" indent="0">
              <a:buNone/>
            </a:pPr>
            <a:r>
              <a:rPr lang="de-DE" b="1" u="sng" dirty="0" smtClean="0"/>
              <a:t>Auszug aus der Arbeitshilfe zur Verkehrssicherungs- und Aufsichtspflicht in öffentlichen Naturbädern während des Badebetriebes:</a:t>
            </a:r>
          </a:p>
          <a:p>
            <a:r>
              <a:rPr lang="de-DE" dirty="0" smtClean="0"/>
              <a:t>Die Wassertiefe in einem </a:t>
            </a:r>
            <a:r>
              <a:rPr lang="de-DE" dirty="0" err="1" smtClean="0"/>
              <a:t>Naturbad</a:t>
            </a:r>
            <a:r>
              <a:rPr lang="de-DE" dirty="0" smtClean="0"/>
              <a:t> beträgt grundsätzlich max. 5 m. </a:t>
            </a:r>
            <a:r>
              <a:rPr lang="de-DE" dirty="0" smtClean="0">
                <a:solidFill>
                  <a:srgbClr val="FF0000"/>
                </a:solidFill>
              </a:rPr>
              <a:t>Bei bestehenden Naturbädern kann eine Begrenzung der Wassertiefe auf max. 5 m. z.B. durch ein Verschieben der Grenze oder durch Auffüllen des Grundes in Teilbereichen des Naturbades erreicht werden. Wenn die beschriebenen Maßnahmen betrieblicher oder gestalterischer Art in einem </a:t>
            </a:r>
            <a:r>
              <a:rPr lang="de-DE" dirty="0" err="1" smtClean="0">
                <a:solidFill>
                  <a:srgbClr val="FF0000"/>
                </a:solidFill>
              </a:rPr>
              <a:t>Naturbad</a:t>
            </a:r>
            <a:r>
              <a:rPr lang="de-DE" dirty="0" smtClean="0">
                <a:solidFill>
                  <a:srgbClr val="FF0000"/>
                </a:solidFill>
              </a:rPr>
              <a:t> nicht durchgeführt werden können, sollte es in eine Badestelle umgewandelt werden, für die dann die Anforderungen der </a:t>
            </a:r>
            <a:r>
              <a:rPr lang="de-DE" dirty="0" err="1" smtClean="0">
                <a:solidFill>
                  <a:srgbClr val="FF0000"/>
                </a:solidFill>
              </a:rPr>
              <a:t>DGfdBR</a:t>
            </a:r>
            <a:r>
              <a:rPr lang="de-DE" dirty="0" smtClean="0">
                <a:solidFill>
                  <a:srgbClr val="FF0000"/>
                </a:solidFill>
              </a:rPr>
              <a:t> 94.13  „Verkehrssicherungspflicht an Badestellen an Gewässern“ gelten. </a:t>
            </a:r>
          </a:p>
          <a:p>
            <a:r>
              <a:rPr lang="de-DE" dirty="0" smtClean="0">
                <a:solidFill>
                  <a:srgbClr val="FF0000"/>
                </a:solidFill>
              </a:rPr>
              <a:t>Attraktionen z.B. Sprungturm, Sprungbrett, Badeinsel NUR bis zu einer Wassertiefe von 5 m anordnen, da diese ein erhöhtes Gefährdungspotential darstellen. (Dringende Empfehlung Prof. Dr. Sonnenberg)</a:t>
            </a:r>
          </a:p>
          <a:p>
            <a:r>
              <a:rPr lang="de-DE" dirty="0" smtClean="0"/>
              <a:t>Darüber hinaus für Tiefen über 5 m. Einsatz von Personal, das in einer Wassertiefe größer 5 m rettungsfähig ist. -&gt;Erfordernis Rettungstaucher, die möglichst bis zur maximalen Wassertiefe des Naturbades rettungsfähig sind.  </a:t>
            </a:r>
          </a:p>
          <a:p>
            <a:r>
              <a:rPr lang="de-DE" dirty="0" smtClean="0"/>
              <a:t>Das Baden in Naturbädern mit einer Wassertiefe von mehr als 5 m ist weiterhin möglich, aber auf eigene Gefahr. </a:t>
            </a:r>
            <a:endParaRPr lang="de-DE" dirty="0"/>
          </a:p>
        </p:txBody>
      </p:sp>
      <p:pic>
        <p:nvPicPr>
          <p:cNvPr id="5" name="Grafik 4"/>
          <p:cNvPicPr>
            <a:picLocks noChangeAspect="1"/>
          </p:cNvPicPr>
          <p:nvPr/>
        </p:nvPicPr>
        <p:blipFill>
          <a:blip r:embed="rId3"/>
          <a:stretch>
            <a:fillRect/>
          </a:stretch>
        </p:blipFill>
        <p:spPr>
          <a:xfrm>
            <a:off x="373711" y="13542"/>
            <a:ext cx="11818288" cy="2377457"/>
          </a:xfrm>
          <a:prstGeom prst="rect">
            <a:avLst/>
          </a:prstGeom>
        </p:spPr>
      </p:pic>
    </p:spTree>
    <p:extLst>
      <p:ext uri="{BB962C8B-B14F-4D97-AF65-F5344CB8AC3E}">
        <p14:creationId xmlns:p14="http://schemas.microsoft.com/office/powerpoint/2010/main" val="30069203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1524000" y="2373659"/>
            <a:ext cx="9175573" cy="3798064"/>
          </a:xfrm>
          <a:prstGeom prst="rect">
            <a:avLst/>
          </a:prstGeom>
        </p:spPr>
      </p:pic>
      <p:sp>
        <p:nvSpPr>
          <p:cNvPr id="6" name="Ellipse 5"/>
          <p:cNvSpPr/>
          <p:nvPr/>
        </p:nvSpPr>
        <p:spPr>
          <a:xfrm>
            <a:off x="1851378" y="6434667"/>
            <a:ext cx="248355" cy="214489"/>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ln w="0"/>
              <a:solidFill>
                <a:schemeClr val="tx1"/>
              </a:solidFill>
              <a:effectLst>
                <a:outerShdw blurRad="38100" dist="19050" dir="2700000" algn="tl" rotWithShape="0">
                  <a:schemeClr val="dk1">
                    <a:alpha val="40000"/>
                  </a:schemeClr>
                </a:outerShdw>
              </a:effectLst>
            </a:endParaRPr>
          </a:p>
        </p:txBody>
      </p:sp>
      <p:sp>
        <p:nvSpPr>
          <p:cNvPr id="7" name="Textfeld 6"/>
          <p:cNvSpPr txBox="1"/>
          <p:nvPr/>
        </p:nvSpPr>
        <p:spPr>
          <a:xfrm>
            <a:off x="2183268" y="6357245"/>
            <a:ext cx="6147932" cy="646331"/>
          </a:xfrm>
          <a:prstGeom prst="rect">
            <a:avLst/>
          </a:prstGeom>
          <a:noFill/>
        </p:spPr>
        <p:txBody>
          <a:bodyPr wrap="square" rtlCol="0">
            <a:spAutoFit/>
          </a:bodyPr>
          <a:lstStyle/>
          <a:p>
            <a:r>
              <a:rPr lang="de-DE" dirty="0" smtClean="0"/>
              <a:t>Möglicher Bereich für die Wasserinseln </a:t>
            </a:r>
            <a:br>
              <a:rPr lang="de-DE" dirty="0" smtClean="0"/>
            </a:br>
            <a:endParaRPr lang="de-DE" dirty="0"/>
          </a:p>
        </p:txBody>
      </p:sp>
      <p:pic>
        <p:nvPicPr>
          <p:cNvPr id="8" name="Grafik 7"/>
          <p:cNvPicPr>
            <a:picLocks noChangeAspect="1"/>
          </p:cNvPicPr>
          <p:nvPr/>
        </p:nvPicPr>
        <p:blipFill>
          <a:blip r:embed="rId4"/>
          <a:stretch>
            <a:fillRect/>
          </a:stretch>
        </p:blipFill>
        <p:spPr>
          <a:xfrm>
            <a:off x="373711" y="13543"/>
            <a:ext cx="11818288" cy="2276434"/>
          </a:xfrm>
          <a:prstGeom prst="rect">
            <a:avLst/>
          </a:prstGeom>
        </p:spPr>
      </p:pic>
    </p:spTree>
    <p:extLst>
      <p:ext uri="{BB962C8B-B14F-4D97-AF65-F5344CB8AC3E}">
        <p14:creationId xmlns:p14="http://schemas.microsoft.com/office/powerpoint/2010/main" val="1339469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215673" y="2472613"/>
            <a:ext cx="4055706" cy="989044"/>
          </a:xfrm>
        </p:spPr>
        <p:txBody>
          <a:bodyPr>
            <a:normAutofit fontScale="70000" lnSpcReduction="20000"/>
          </a:bodyPr>
          <a:lstStyle/>
          <a:p>
            <a:r>
              <a:rPr lang="de-DE" sz="2900" b="1" u="sng" dirty="0" smtClean="0"/>
              <a:t>Erster Punkt für eine Planung:</a:t>
            </a:r>
            <a:br>
              <a:rPr lang="de-DE" sz="2900" b="1" u="sng" dirty="0" smtClean="0"/>
            </a:br>
            <a:r>
              <a:rPr lang="de-DE" sz="2900" b="1" u="sng" dirty="0" smtClean="0"/>
              <a:t/>
            </a:r>
            <a:br>
              <a:rPr lang="de-DE" sz="2900" b="1" u="sng" dirty="0" smtClean="0"/>
            </a:br>
            <a:r>
              <a:rPr lang="de-DE" sz="2900" b="1" u="sng" dirty="0" smtClean="0"/>
              <a:t>Durchschnittliche Öffnungstage</a:t>
            </a:r>
            <a:r>
              <a:rPr lang="de-DE" dirty="0" smtClean="0"/>
              <a:t/>
            </a:r>
            <a:br>
              <a:rPr lang="de-DE" dirty="0" smtClean="0"/>
            </a:br>
            <a:endParaRPr lang="de-DE" dirty="0"/>
          </a:p>
        </p:txBody>
      </p:sp>
      <p:graphicFrame>
        <p:nvGraphicFramePr>
          <p:cNvPr id="7" name="Diagramm 6"/>
          <p:cNvGraphicFramePr/>
          <p:nvPr>
            <p:extLst>
              <p:ext uri="{D42A27DB-BD31-4B8C-83A1-F6EECF244321}">
                <p14:modId xmlns:p14="http://schemas.microsoft.com/office/powerpoint/2010/main" val="1300694506"/>
              </p:ext>
            </p:extLst>
          </p:nvPr>
        </p:nvGraphicFramePr>
        <p:xfrm>
          <a:off x="2032001" y="2967135"/>
          <a:ext cx="3790301" cy="317119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feld 7"/>
          <p:cNvSpPr txBox="1"/>
          <p:nvPr/>
        </p:nvSpPr>
        <p:spPr>
          <a:xfrm>
            <a:off x="7215673" y="3638939"/>
            <a:ext cx="4662196" cy="2862322"/>
          </a:xfrm>
          <a:prstGeom prst="rect">
            <a:avLst/>
          </a:prstGeom>
          <a:noFill/>
        </p:spPr>
        <p:txBody>
          <a:bodyPr wrap="square" rtlCol="0">
            <a:spAutoFit/>
          </a:bodyPr>
          <a:lstStyle/>
          <a:p>
            <a:r>
              <a:rPr lang="de-DE" dirty="0" smtClean="0"/>
              <a:t>Im Regelfall wird der Freizeitpark „</a:t>
            </a:r>
            <a:r>
              <a:rPr lang="de-DE" dirty="0" err="1" smtClean="0"/>
              <a:t>Heidesee</a:t>
            </a:r>
            <a:r>
              <a:rPr lang="de-DE" dirty="0" smtClean="0"/>
              <a:t>“ am Pfingstsamstag bis zum 2. Wochenende im September ( Ende der Sommerferien ) geöffnet. </a:t>
            </a:r>
            <a:br>
              <a:rPr lang="de-DE" dirty="0" smtClean="0"/>
            </a:br>
            <a:r>
              <a:rPr lang="de-DE" dirty="0" smtClean="0"/>
              <a:t/>
            </a:r>
            <a:br>
              <a:rPr lang="de-DE" dirty="0" smtClean="0"/>
            </a:br>
            <a:r>
              <a:rPr lang="de-DE" dirty="0" smtClean="0"/>
              <a:t>Dies ergibt zwischen 100 bis 110 Öffnungstage pro Saison. </a:t>
            </a:r>
            <a:br>
              <a:rPr lang="de-DE" dirty="0" smtClean="0"/>
            </a:br>
            <a:r>
              <a:rPr lang="de-DE" dirty="0" smtClean="0"/>
              <a:t>In „besseren Zeiten“ wurde der </a:t>
            </a:r>
            <a:r>
              <a:rPr lang="de-DE" dirty="0" err="1" smtClean="0"/>
              <a:t>Heidesee</a:t>
            </a:r>
            <a:r>
              <a:rPr lang="de-DE" dirty="0" smtClean="0"/>
              <a:t> bereits zum 01.05. als </a:t>
            </a:r>
            <a:r>
              <a:rPr lang="de-DE" dirty="0" err="1" smtClean="0"/>
              <a:t>Naturbad</a:t>
            </a:r>
            <a:r>
              <a:rPr lang="de-DE" dirty="0" smtClean="0"/>
              <a:t> geöffnet. Heute? Genau so!</a:t>
            </a:r>
            <a:br>
              <a:rPr lang="de-DE" dirty="0" smtClean="0"/>
            </a:br>
            <a:r>
              <a:rPr lang="de-DE" dirty="0" smtClean="0"/>
              <a:t>Bis Eröffnung Badestelle im Gemeingebrauch</a:t>
            </a:r>
            <a:endParaRPr lang="de-DE" dirty="0"/>
          </a:p>
        </p:txBody>
      </p:sp>
      <p:pic>
        <p:nvPicPr>
          <p:cNvPr id="5" name="Grafik 4"/>
          <p:cNvPicPr>
            <a:picLocks noChangeAspect="1"/>
          </p:cNvPicPr>
          <p:nvPr/>
        </p:nvPicPr>
        <p:blipFill>
          <a:blip r:embed="rId3"/>
          <a:stretch>
            <a:fillRect/>
          </a:stretch>
        </p:blipFill>
        <p:spPr>
          <a:xfrm>
            <a:off x="373711" y="13542"/>
            <a:ext cx="11818288" cy="2377457"/>
          </a:xfrm>
          <a:prstGeom prst="rect">
            <a:avLst/>
          </a:prstGeom>
        </p:spPr>
      </p:pic>
    </p:spTree>
    <p:extLst>
      <p:ext uri="{BB962C8B-B14F-4D97-AF65-F5344CB8AC3E}">
        <p14:creationId xmlns:p14="http://schemas.microsoft.com/office/powerpoint/2010/main" val="24820484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01511" y="2325511"/>
            <a:ext cx="10552289" cy="3851452"/>
          </a:xfrm>
        </p:spPr>
        <p:txBody>
          <a:bodyPr>
            <a:normAutofit fontScale="85000" lnSpcReduction="20000"/>
          </a:bodyPr>
          <a:lstStyle/>
          <a:p>
            <a:pPr marL="0" indent="0">
              <a:buNone/>
            </a:pPr>
            <a:r>
              <a:rPr lang="de-DE" b="1" u="sng" dirty="0" smtClean="0"/>
              <a:t>Sonstige Erfordernisse</a:t>
            </a:r>
          </a:p>
          <a:p>
            <a:r>
              <a:rPr lang="de-DE" dirty="0" smtClean="0"/>
              <a:t>Im gesamten Bereich des Freizeitpark „</a:t>
            </a:r>
            <a:r>
              <a:rPr lang="de-DE" dirty="0" err="1" smtClean="0"/>
              <a:t>Heidesee</a:t>
            </a:r>
            <a:r>
              <a:rPr lang="de-DE" dirty="0" smtClean="0"/>
              <a:t>“ sind Sanierungsmaßnahmen erforderlich. Dies betrifft hauptsächlich das Regiegebäude, Mutter und Kind Pavillon, Rutsche, Kinderplanschbecken. </a:t>
            </a:r>
          </a:p>
          <a:p>
            <a:r>
              <a:rPr lang="de-DE" dirty="0" smtClean="0"/>
              <a:t>Modernisierungsmaßnahmen wären wünschenswert:</a:t>
            </a:r>
            <a:br>
              <a:rPr lang="de-DE" dirty="0" smtClean="0"/>
            </a:br>
            <a:r>
              <a:rPr lang="de-DE" dirty="0" smtClean="0"/>
              <a:t/>
            </a:r>
            <a:br>
              <a:rPr lang="de-DE" dirty="0" smtClean="0"/>
            </a:br>
            <a:r>
              <a:rPr lang="de-DE" dirty="0" smtClean="0"/>
              <a:t>-Eingangsbereich sollte moderner gestaltet werden. </a:t>
            </a:r>
            <a:br>
              <a:rPr lang="de-DE" dirty="0" smtClean="0"/>
            </a:br>
            <a:r>
              <a:rPr lang="de-DE" dirty="0" smtClean="0"/>
              <a:t> Auch mit Kassenautomaten und automatischen Zutritts- und </a:t>
            </a:r>
            <a:br>
              <a:rPr lang="de-DE" dirty="0" smtClean="0"/>
            </a:br>
            <a:r>
              <a:rPr lang="de-DE" dirty="0" smtClean="0"/>
              <a:t> Austrittsdrehtüren.</a:t>
            </a:r>
            <a:br>
              <a:rPr lang="de-DE" dirty="0" smtClean="0"/>
            </a:br>
            <a:r>
              <a:rPr lang="de-DE" dirty="0" smtClean="0"/>
              <a:t/>
            </a:r>
            <a:br>
              <a:rPr lang="de-DE" dirty="0" smtClean="0"/>
            </a:br>
            <a:r>
              <a:rPr lang="de-DE" dirty="0" smtClean="0"/>
              <a:t>- Sanitäre Anlagen sind in die Jahre gekommen</a:t>
            </a:r>
            <a:br>
              <a:rPr lang="de-DE" dirty="0" smtClean="0"/>
            </a:br>
            <a:endParaRPr lang="de-DE" dirty="0" smtClean="0"/>
          </a:p>
          <a:p>
            <a:r>
              <a:rPr lang="de-DE" dirty="0" smtClean="0"/>
              <a:t>Schaffung von Attraktionen zur Sicherstellung der Badeattraktivität  </a:t>
            </a:r>
            <a:endParaRPr lang="de-DE" dirty="0"/>
          </a:p>
        </p:txBody>
      </p:sp>
      <p:pic>
        <p:nvPicPr>
          <p:cNvPr id="5" name="Grafik 4"/>
          <p:cNvPicPr>
            <a:picLocks noChangeAspect="1"/>
          </p:cNvPicPr>
          <p:nvPr/>
        </p:nvPicPr>
        <p:blipFill>
          <a:blip r:embed="rId3"/>
          <a:stretch>
            <a:fillRect/>
          </a:stretch>
        </p:blipFill>
        <p:spPr>
          <a:xfrm>
            <a:off x="373711" y="13542"/>
            <a:ext cx="11818288" cy="2311969"/>
          </a:xfrm>
          <a:prstGeom prst="rect">
            <a:avLst/>
          </a:prstGeom>
        </p:spPr>
      </p:pic>
    </p:spTree>
    <p:extLst>
      <p:ext uri="{BB962C8B-B14F-4D97-AF65-F5344CB8AC3E}">
        <p14:creationId xmlns:p14="http://schemas.microsoft.com/office/powerpoint/2010/main" val="34665619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989044" y="3172407"/>
            <a:ext cx="10364755" cy="3004555"/>
          </a:xfrm>
        </p:spPr>
        <p:txBody>
          <a:bodyPr/>
          <a:lstStyle/>
          <a:p>
            <a:pPr marL="0" indent="0" algn="ctr">
              <a:buNone/>
            </a:pPr>
            <a:r>
              <a:rPr lang="de-DE" b="1" u="sng" dirty="0" smtClean="0"/>
              <a:t>Vielen Dank für Ihre Aufmerksamkeit</a:t>
            </a:r>
            <a:endParaRPr lang="de-DE" b="1" u="sng" dirty="0"/>
          </a:p>
        </p:txBody>
      </p:sp>
      <p:pic>
        <p:nvPicPr>
          <p:cNvPr id="5" name="Grafik 4"/>
          <p:cNvPicPr>
            <a:picLocks noChangeAspect="1"/>
          </p:cNvPicPr>
          <p:nvPr/>
        </p:nvPicPr>
        <p:blipFill>
          <a:blip r:embed="rId3"/>
          <a:stretch>
            <a:fillRect/>
          </a:stretch>
        </p:blipFill>
        <p:spPr>
          <a:xfrm>
            <a:off x="373711" y="13542"/>
            <a:ext cx="11818288" cy="2377457"/>
          </a:xfrm>
          <a:prstGeom prst="rect">
            <a:avLst/>
          </a:prstGeom>
        </p:spPr>
      </p:pic>
    </p:spTree>
    <p:extLst>
      <p:ext uri="{BB962C8B-B14F-4D97-AF65-F5344CB8AC3E}">
        <p14:creationId xmlns:p14="http://schemas.microsoft.com/office/powerpoint/2010/main" val="10637871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91822" y="2427111"/>
            <a:ext cx="10461978" cy="4312356"/>
          </a:xfrm>
        </p:spPr>
        <p:txBody>
          <a:bodyPr>
            <a:normAutofit fontScale="77500" lnSpcReduction="20000"/>
          </a:bodyPr>
          <a:lstStyle/>
          <a:p>
            <a:pPr marL="0" indent="0">
              <a:buNone/>
            </a:pPr>
            <a:r>
              <a:rPr lang="de-DE" b="1" dirty="0" smtClean="0"/>
              <a:t/>
            </a:r>
            <a:br>
              <a:rPr lang="de-DE" b="1" dirty="0" smtClean="0"/>
            </a:br>
            <a:r>
              <a:rPr lang="de-DE" b="1" dirty="0" smtClean="0"/>
              <a:t>Verbesserung vorhandenes Controlling und eine aktivere Mitarbeiterführung:</a:t>
            </a:r>
            <a:r>
              <a:rPr lang="de-DE" dirty="0" smtClean="0"/>
              <a:t/>
            </a:r>
            <a:br>
              <a:rPr lang="de-DE" dirty="0" smtClean="0"/>
            </a:br>
            <a:endParaRPr lang="de-DE" dirty="0" smtClean="0"/>
          </a:p>
          <a:p>
            <a:r>
              <a:rPr lang="de-DE" dirty="0" smtClean="0"/>
              <a:t>Planung, Steuerung und  Kontrolle aller betrieblichen Prozesse </a:t>
            </a:r>
          </a:p>
          <a:p>
            <a:r>
              <a:rPr lang="de-DE" dirty="0" smtClean="0"/>
              <a:t>Synchronisierung aller „Unternehmensdaten“, </a:t>
            </a:r>
            <a:r>
              <a:rPr lang="de-DE" dirty="0"/>
              <a:t>z. B. aus dem Rechnungs- und </a:t>
            </a:r>
            <a:r>
              <a:rPr lang="de-DE" dirty="0" smtClean="0"/>
              <a:t>Personalwesen und den Daten des Naturbades vor Ort. </a:t>
            </a:r>
          </a:p>
          <a:p>
            <a:r>
              <a:rPr lang="de-DE" dirty="0" smtClean="0"/>
              <a:t>Aufbereitung und Schaffung von Entscheidungsgrundlagen durch standardisierte Prozesse. </a:t>
            </a:r>
          </a:p>
          <a:p>
            <a:r>
              <a:rPr lang="de-DE" dirty="0" smtClean="0"/>
              <a:t>Notwendigkeit der automatischen Vorortdatenerfassung wie z.B. digitale Betriebsbücher, intelligente Zähler für Strom und Wasser, Verbrauchsmaterialien etc. </a:t>
            </a:r>
          </a:p>
          <a:p>
            <a:r>
              <a:rPr lang="de-DE" dirty="0" smtClean="0"/>
              <a:t>Digitalisierungsstrategie </a:t>
            </a:r>
            <a:br>
              <a:rPr lang="de-DE" dirty="0" smtClean="0"/>
            </a:br>
            <a:r>
              <a:rPr lang="de-DE" dirty="0" smtClean="0"/>
              <a:t>( Digitaler Schichtplan und digitales Betriebstagebuch, Ticketsystem wurden bereits eingeführt. Hier ist noch Luft nach oben) </a:t>
            </a:r>
            <a:br>
              <a:rPr lang="de-DE" dirty="0" smtClean="0"/>
            </a:br>
            <a:r>
              <a:rPr lang="de-DE" dirty="0" smtClean="0"/>
              <a:t/>
            </a:r>
            <a:br>
              <a:rPr lang="de-DE" dirty="0" smtClean="0"/>
            </a:br>
            <a:endParaRPr lang="de-DE" dirty="0" smtClean="0"/>
          </a:p>
          <a:p>
            <a:endParaRPr lang="de-DE" dirty="0"/>
          </a:p>
        </p:txBody>
      </p:sp>
      <p:pic>
        <p:nvPicPr>
          <p:cNvPr id="5" name="Grafik 4"/>
          <p:cNvPicPr>
            <a:picLocks noChangeAspect="1"/>
          </p:cNvPicPr>
          <p:nvPr/>
        </p:nvPicPr>
        <p:blipFill>
          <a:blip r:embed="rId3"/>
          <a:stretch>
            <a:fillRect/>
          </a:stretch>
        </p:blipFill>
        <p:spPr>
          <a:xfrm>
            <a:off x="373711" y="13542"/>
            <a:ext cx="11818288" cy="2377457"/>
          </a:xfrm>
          <a:prstGeom prst="rect">
            <a:avLst/>
          </a:prstGeom>
        </p:spPr>
      </p:pic>
    </p:spTree>
    <p:extLst>
      <p:ext uri="{BB962C8B-B14F-4D97-AF65-F5344CB8AC3E}">
        <p14:creationId xmlns:p14="http://schemas.microsoft.com/office/powerpoint/2010/main" val="25684023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ext uri="{D42A27DB-BD31-4B8C-83A1-F6EECF244321}">
                <p14:modId xmlns:p14="http://schemas.microsoft.com/office/powerpoint/2010/main" val="1189209116"/>
              </p:ext>
            </p:extLst>
          </p:nvPr>
        </p:nvGraphicFramePr>
        <p:xfrm>
          <a:off x="800877" y="2423931"/>
          <a:ext cx="10515601" cy="4344069"/>
        </p:xfrm>
        <a:graphic>
          <a:graphicData uri="http://schemas.openxmlformats.org/drawingml/2006/table">
            <a:tbl>
              <a:tblPr>
                <a:tableStyleId>{5C22544A-7EE6-4342-B048-85BDC9FD1C3A}</a:tableStyleId>
              </a:tblPr>
              <a:tblGrid>
                <a:gridCol w="6432130">
                  <a:extLst>
                    <a:ext uri="{9D8B030D-6E8A-4147-A177-3AD203B41FA5}">
                      <a16:colId xmlns:a16="http://schemas.microsoft.com/office/drawing/2014/main" val="3544947684"/>
                    </a:ext>
                  </a:extLst>
                </a:gridCol>
                <a:gridCol w="2482110">
                  <a:extLst>
                    <a:ext uri="{9D8B030D-6E8A-4147-A177-3AD203B41FA5}">
                      <a16:colId xmlns:a16="http://schemas.microsoft.com/office/drawing/2014/main" val="3867096554"/>
                    </a:ext>
                  </a:extLst>
                </a:gridCol>
                <a:gridCol w="1601361">
                  <a:extLst>
                    <a:ext uri="{9D8B030D-6E8A-4147-A177-3AD203B41FA5}">
                      <a16:colId xmlns:a16="http://schemas.microsoft.com/office/drawing/2014/main" val="2837628461"/>
                    </a:ext>
                  </a:extLst>
                </a:gridCol>
              </a:tblGrid>
              <a:tr h="0">
                <a:tc>
                  <a:txBody>
                    <a:bodyPr/>
                    <a:lstStyle/>
                    <a:p>
                      <a:pPr algn="l" fontAlgn="b"/>
                      <a:r>
                        <a:rPr lang="de-DE" sz="800" u="none" strike="noStrike">
                          <a:effectLst/>
                        </a:rPr>
                        <a:t>Instandhaltung Rutschelemente</a:t>
                      </a:r>
                      <a:endParaRPr lang="de-DE" sz="800" b="0" i="0" u="none" strike="noStrike">
                        <a:solidFill>
                          <a:srgbClr val="000000"/>
                        </a:solidFill>
                        <a:effectLst/>
                        <a:latin typeface="Calibri" panose="020F0502020204030204" pitchFamily="34" charset="0"/>
                      </a:endParaRPr>
                    </a:p>
                  </a:txBody>
                  <a:tcPr marL="6799" marR="6799" marT="6799" marB="0" anchor="b"/>
                </a:tc>
                <a:tc>
                  <a:txBody>
                    <a:bodyPr/>
                    <a:lstStyle/>
                    <a:p>
                      <a:pPr algn="l" fontAlgn="b"/>
                      <a:endParaRPr lang="de-DE" sz="800" b="0" i="0" u="none" strike="noStrike" dirty="0">
                        <a:solidFill>
                          <a:srgbClr val="000000"/>
                        </a:solidFill>
                        <a:effectLst/>
                        <a:latin typeface="Calibri" panose="020F0502020204030204" pitchFamily="34" charset="0"/>
                      </a:endParaRPr>
                    </a:p>
                  </a:txBody>
                  <a:tcPr marL="6799" marR="6799" marT="6799" marB="0" anchor="b"/>
                </a:tc>
                <a:tc>
                  <a:txBody>
                    <a:bodyPr/>
                    <a:lstStyle/>
                    <a:p>
                      <a:pPr algn="r" fontAlgn="b"/>
                      <a:r>
                        <a:rPr lang="de-DE" sz="800" u="none" strike="noStrike">
                          <a:effectLst/>
                        </a:rPr>
                        <a:t>5.832,55 €</a:t>
                      </a:r>
                      <a:endParaRPr lang="de-DE" sz="800" b="0" i="0" u="none" strike="noStrike">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2067426760"/>
                  </a:ext>
                </a:extLst>
              </a:tr>
              <a:tr h="135979">
                <a:tc>
                  <a:txBody>
                    <a:bodyPr/>
                    <a:lstStyle/>
                    <a:p>
                      <a:pPr algn="l" fontAlgn="b"/>
                      <a:r>
                        <a:rPr lang="de-DE" sz="800" u="none" strike="noStrike">
                          <a:effectLst/>
                        </a:rPr>
                        <a:t>TÜV-Abnahme Wasserrutsche</a:t>
                      </a:r>
                      <a:endParaRPr lang="de-DE" sz="800" b="0" i="0" u="none" strike="noStrike">
                        <a:solidFill>
                          <a:srgbClr val="000000"/>
                        </a:solidFill>
                        <a:effectLst/>
                        <a:latin typeface="Calibri" panose="020F0502020204030204" pitchFamily="34" charset="0"/>
                      </a:endParaRPr>
                    </a:p>
                  </a:txBody>
                  <a:tcPr marL="6799" marR="6799" marT="6799" marB="0" anchor="b"/>
                </a:tc>
                <a:tc>
                  <a:txBody>
                    <a:bodyPr/>
                    <a:lstStyle/>
                    <a:p>
                      <a:pPr algn="l" fontAlgn="b"/>
                      <a:endParaRPr lang="de-DE" sz="800" b="0" i="0" u="none" strike="noStrike" dirty="0">
                        <a:solidFill>
                          <a:srgbClr val="000000"/>
                        </a:solidFill>
                        <a:effectLst/>
                        <a:latin typeface="Calibri" panose="020F0502020204030204" pitchFamily="34" charset="0"/>
                      </a:endParaRPr>
                    </a:p>
                  </a:txBody>
                  <a:tcPr marL="6799" marR="6799" marT="6799" marB="0" anchor="b"/>
                </a:tc>
                <a:tc>
                  <a:txBody>
                    <a:bodyPr/>
                    <a:lstStyle/>
                    <a:p>
                      <a:pPr algn="r" fontAlgn="b"/>
                      <a:r>
                        <a:rPr lang="de-DE" sz="800" u="none" strike="noStrike">
                          <a:effectLst/>
                        </a:rPr>
                        <a:t>642,60 €</a:t>
                      </a:r>
                      <a:endParaRPr lang="de-DE" sz="800" b="0" i="0" u="none" strike="noStrike">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2848473925"/>
                  </a:ext>
                </a:extLst>
              </a:tr>
              <a:tr h="135979">
                <a:tc>
                  <a:txBody>
                    <a:bodyPr/>
                    <a:lstStyle/>
                    <a:p>
                      <a:pPr algn="l" fontAlgn="b"/>
                      <a:r>
                        <a:rPr lang="de-DE" sz="800" u="none" strike="noStrike">
                          <a:effectLst/>
                        </a:rPr>
                        <a:t>Rohrreinigung WC Kassenhaus</a:t>
                      </a:r>
                      <a:endParaRPr lang="de-DE" sz="800" b="0" i="0" u="none" strike="noStrike">
                        <a:solidFill>
                          <a:srgbClr val="000000"/>
                        </a:solidFill>
                        <a:effectLst/>
                        <a:latin typeface="Calibri" panose="020F0502020204030204" pitchFamily="34" charset="0"/>
                      </a:endParaRPr>
                    </a:p>
                  </a:txBody>
                  <a:tcPr marL="6799" marR="6799" marT="6799" marB="0" anchor="b"/>
                </a:tc>
                <a:tc>
                  <a:txBody>
                    <a:bodyPr/>
                    <a:lstStyle/>
                    <a:p>
                      <a:pPr algn="l" fontAlgn="b"/>
                      <a:endParaRPr lang="de-DE" sz="800" b="0" i="0" u="none" strike="noStrike" dirty="0">
                        <a:solidFill>
                          <a:srgbClr val="000000"/>
                        </a:solidFill>
                        <a:effectLst/>
                        <a:latin typeface="Calibri" panose="020F0502020204030204" pitchFamily="34" charset="0"/>
                      </a:endParaRPr>
                    </a:p>
                  </a:txBody>
                  <a:tcPr marL="6799" marR="6799" marT="6799" marB="0" anchor="b"/>
                </a:tc>
                <a:tc>
                  <a:txBody>
                    <a:bodyPr/>
                    <a:lstStyle/>
                    <a:p>
                      <a:pPr algn="r" fontAlgn="b"/>
                      <a:r>
                        <a:rPr lang="de-DE" sz="800" u="none" strike="noStrike">
                          <a:effectLst/>
                        </a:rPr>
                        <a:t>282,62 €</a:t>
                      </a:r>
                      <a:endParaRPr lang="de-DE" sz="800" b="0" i="0" u="none" strike="noStrike">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2723111240"/>
                  </a:ext>
                </a:extLst>
              </a:tr>
              <a:tr h="135979">
                <a:tc>
                  <a:txBody>
                    <a:bodyPr/>
                    <a:lstStyle/>
                    <a:p>
                      <a:pPr algn="l" fontAlgn="b"/>
                      <a:r>
                        <a:rPr lang="de-DE" sz="800" u="none" strike="noStrike">
                          <a:effectLst/>
                        </a:rPr>
                        <a:t>Sand auffüllen nach Betonbrocken entfernen</a:t>
                      </a:r>
                      <a:endParaRPr lang="de-DE" sz="800" b="0" i="0" u="none" strike="noStrike">
                        <a:solidFill>
                          <a:srgbClr val="000000"/>
                        </a:solidFill>
                        <a:effectLst/>
                        <a:latin typeface="Calibri" panose="020F0502020204030204" pitchFamily="34" charset="0"/>
                      </a:endParaRPr>
                    </a:p>
                  </a:txBody>
                  <a:tcPr marL="6799" marR="6799" marT="6799" marB="0" anchor="b"/>
                </a:tc>
                <a:tc>
                  <a:txBody>
                    <a:bodyPr/>
                    <a:lstStyle/>
                    <a:p>
                      <a:pPr algn="l" fontAlgn="b"/>
                      <a:endParaRPr lang="de-DE" sz="800" b="0" i="0" u="none" strike="noStrike" dirty="0">
                        <a:solidFill>
                          <a:srgbClr val="000000"/>
                        </a:solidFill>
                        <a:effectLst/>
                        <a:latin typeface="Calibri" panose="020F0502020204030204" pitchFamily="34" charset="0"/>
                      </a:endParaRPr>
                    </a:p>
                  </a:txBody>
                  <a:tcPr marL="6799" marR="6799" marT="6799" marB="0" anchor="b"/>
                </a:tc>
                <a:tc>
                  <a:txBody>
                    <a:bodyPr/>
                    <a:lstStyle/>
                    <a:p>
                      <a:pPr algn="r" fontAlgn="b"/>
                      <a:r>
                        <a:rPr lang="de-DE" sz="800" u="none" strike="noStrike">
                          <a:effectLst/>
                        </a:rPr>
                        <a:t>363,24 €</a:t>
                      </a:r>
                      <a:endParaRPr lang="de-DE" sz="800" b="0" i="0" u="none" strike="noStrike">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2537777404"/>
                  </a:ext>
                </a:extLst>
              </a:tr>
              <a:tr h="135979">
                <a:tc>
                  <a:txBody>
                    <a:bodyPr/>
                    <a:lstStyle/>
                    <a:p>
                      <a:pPr algn="l" fontAlgn="b"/>
                      <a:r>
                        <a:rPr lang="de-DE" sz="800" u="none" strike="noStrike">
                          <a:effectLst/>
                        </a:rPr>
                        <a:t>Inbetriebnahme der Beregnungsanlage</a:t>
                      </a:r>
                      <a:endParaRPr lang="de-DE" sz="800" b="0" i="0" u="none" strike="noStrike">
                        <a:solidFill>
                          <a:srgbClr val="000000"/>
                        </a:solidFill>
                        <a:effectLst/>
                        <a:latin typeface="Calibri" panose="020F0502020204030204" pitchFamily="34" charset="0"/>
                      </a:endParaRPr>
                    </a:p>
                  </a:txBody>
                  <a:tcPr marL="6799" marR="6799" marT="6799" marB="0" anchor="b"/>
                </a:tc>
                <a:tc>
                  <a:txBody>
                    <a:bodyPr/>
                    <a:lstStyle/>
                    <a:p>
                      <a:pPr algn="l" fontAlgn="b"/>
                      <a:endParaRPr lang="de-DE" sz="800" b="0" i="0" u="none" strike="noStrike" dirty="0">
                        <a:solidFill>
                          <a:srgbClr val="000000"/>
                        </a:solidFill>
                        <a:effectLst/>
                        <a:latin typeface="Calibri" panose="020F0502020204030204" pitchFamily="34" charset="0"/>
                      </a:endParaRPr>
                    </a:p>
                  </a:txBody>
                  <a:tcPr marL="6799" marR="6799" marT="6799" marB="0" anchor="b"/>
                </a:tc>
                <a:tc>
                  <a:txBody>
                    <a:bodyPr/>
                    <a:lstStyle/>
                    <a:p>
                      <a:pPr algn="r" fontAlgn="b"/>
                      <a:r>
                        <a:rPr lang="de-DE" sz="800" u="none" strike="noStrike">
                          <a:effectLst/>
                        </a:rPr>
                        <a:t>1.163,89 €</a:t>
                      </a:r>
                      <a:endParaRPr lang="de-DE" sz="800" b="0" i="0" u="none" strike="noStrike">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2494185076"/>
                  </a:ext>
                </a:extLst>
              </a:tr>
              <a:tr h="135979">
                <a:tc>
                  <a:txBody>
                    <a:bodyPr/>
                    <a:lstStyle/>
                    <a:p>
                      <a:pPr algn="l" fontAlgn="b"/>
                      <a:r>
                        <a:rPr lang="de-DE" sz="800" u="none" strike="noStrike">
                          <a:effectLst/>
                        </a:rPr>
                        <a:t>Rep. Beregnungsanlage</a:t>
                      </a:r>
                      <a:endParaRPr lang="de-DE" sz="800" b="0" i="0" u="none" strike="noStrike">
                        <a:solidFill>
                          <a:srgbClr val="000000"/>
                        </a:solidFill>
                        <a:effectLst/>
                        <a:latin typeface="Calibri" panose="020F0502020204030204" pitchFamily="34" charset="0"/>
                      </a:endParaRPr>
                    </a:p>
                  </a:txBody>
                  <a:tcPr marL="6799" marR="6799" marT="6799" marB="0" anchor="b"/>
                </a:tc>
                <a:tc>
                  <a:txBody>
                    <a:bodyPr/>
                    <a:lstStyle/>
                    <a:p>
                      <a:pPr algn="l" fontAlgn="b"/>
                      <a:endParaRPr lang="de-DE" sz="800" b="0" i="0" u="none" strike="noStrike" dirty="0">
                        <a:solidFill>
                          <a:srgbClr val="000000"/>
                        </a:solidFill>
                        <a:effectLst/>
                        <a:latin typeface="Calibri" panose="020F0502020204030204" pitchFamily="34" charset="0"/>
                      </a:endParaRPr>
                    </a:p>
                  </a:txBody>
                  <a:tcPr marL="6799" marR="6799" marT="6799" marB="0" anchor="b"/>
                </a:tc>
                <a:tc>
                  <a:txBody>
                    <a:bodyPr/>
                    <a:lstStyle/>
                    <a:p>
                      <a:pPr algn="r" fontAlgn="b"/>
                      <a:r>
                        <a:rPr lang="de-DE" sz="800" u="none" strike="noStrike">
                          <a:effectLst/>
                        </a:rPr>
                        <a:t>168,50 €</a:t>
                      </a:r>
                      <a:endParaRPr lang="de-DE" sz="800" b="0" i="0" u="none" strike="noStrike">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3573057632"/>
                  </a:ext>
                </a:extLst>
              </a:tr>
              <a:tr h="135979">
                <a:tc>
                  <a:txBody>
                    <a:bodyPr/>
                    <a:lstStyle/>
                    <a:p>
                      <a:pPr algn="l" fontAlgn="b"/>
                      <a:r>
                        <a:rPr lang="de-DE" sz="800" u="none" strike="noStrike">
                          <a:effectLst/>
                        </a:rPr>
                        <a:t>Außerbetriebnahme Beregnungsanlage</a:t>
                      </a:r>
                      <a:endParaRPr lang="de-DE" sz="800" b="0" i="0" u="none" strike="noStrike">
                        <a:solidFill>
                          <a:srgbClr val="000000"/>
                        </a:solidFill>
                        <a:effectLst/>
                        <a:latin typeface="Calibri" panose="020F0502020204030204" pitchFamily="34" charset="0"/>
                      </a:endParaRPr>
                    </a:p>
                  </a:txBody>
                  <a:tcPr marL="6799" marR="6799" marT="6799" marB="0" anchor="b"/>
                </a:tc>
                <a:tc>
                  <a:txBody>
                    <a:bodyPr/>
                    <a:lstStyle/>
                    <a:p>
                      <a:pPr algn="l" fontAlgn="b"/>
                      <a:endParaRPr lang="de-DE" sz="800" b="0" i="0" u="none" strike="noStrike" dirty="0">
                        <a:solidFill>
                          <a:srgbClr val="000000"/>
                        </a:solidFill>
                        <a:effectLst/>
                        <a:latin typeface="Calibri" panose="020F0502020204030204" pitchFamily="34" charset="0"/>
                      </a:endParaRPr>
                    </a:p>
                  </a:txBody>
                  <a:tcPr marL="6799" marR="6799" marT="6799" marB="0" anchor="b"/>
                </a:tc>
                <a:tc>
                  <a:txBody>
                    <a:bodyPr/>
                    <a:lstStyle/>
                    <a:p>
                      <a:pPr algn="r" fontAlgn="b"/>
                      <a:r>
                        <a:rPr lang="de-DE" sz="800" u="none" strike="noStrike">
                          <a:effectLst/>
                        </a:rPr>
                        <a:t>428,40 €</a:t>
                      </a:r>
                      <a:endParaRPr lang="de-DE" sz="800" b="0" i="0" u="none" strike="noStrike">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1681563533"/>
                  </a:ext>
                </a:extLst>
              </a:tr>
              <a:tr h="135979">
                <a:tc>
                  <a:txBody>
                    <a:bodyPr/>
                    <a:lstStyle/>
                    <a:p>
                      <a:pPr algn="l" fontAlgn="b"/>
                      <a:r>
                        <a:rPr lang="de-DE" sz="800" u="none" strike="noStrike">
                          <a:effectLst/>
                        </a:rPr>
                        <a:t>Vorhängeschlösser für Höhenbegrenzungen</a:t>
                      </a:r>
                      <a:endParaRPr lang="de-DE" sz="800" b="0" i="0" u="none" strike="noStrike">
                        <a:solidFill>
                          <a:srgbClr val="000000"/>
                        </a:solidFill>
                        <a:effectLst/>
                        <a:latin typeface="Calibri" panose="020F0502020204030204" pitchFamily="34" charset="0"/>
                      </a:endParaRPr>
                    </a:p>
                  </a:txBody>
                  <a:tcPr marL="6799" marR="6799" marT="6799" marB="0" anchor="b"/>
                </a:tc>
                <a:tc>
                  <a:txBody>
                    <a:bodyPr/>
                    <a:lstStyle/>
                    <a:p>
                      <a:pPr algn="l" fontAlgn="b"/>
                      <a:endParaRPr lang="de-DE" sz="800" b="0" i="0" u="none" strike="noStrike" dirty="0">
                        <a:solidFill>
                          <a:srgbClr val="000000"/>
                        </a:solidFill>
                        <a:effectLst/>
                        <a:latin typeface="Calibri" panose="020F0502020204030204" pitchFamily="34" charset="0"/>
                      </a:endParaRPr>
                    </a:p>
                  </a:txBody>
                  <a:tcPr marL="6799" marR="6799" marT="6799" marB="0" anchor="b"/>
                </a:tc>
                <a:tc>
                  <a:txBody>
                    <a:bodyPr/>
                    <a:lstStyle/>
                    <a:p>
                      <a:pPr algn="r" fontAlgn="b"/>
                      <a:r>
                        <a:rPr lang="de-DE" sz="800" u="none" strike="noStrike">
                          <a:effectLst/>
                        </a:rPr>
                        <a:t>282,23 €</a:t>
                      </a:r>
                      <a:endParaRPr lang="de-DE" sz="800" b="0" i="0" u="none" strike="noStrike">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1615271784"/>
                  </a:ext>
                </a:extLst>
              </a:tr>
              <a:tr h="135979">
                <a:tc>
                  <a:txBody>
                    <a:bodyPr/>
                    <a:lstStyle/>
                    <a:p>
                      <a:pPr algn="l" fontAlgn="b"/>
                      <a:r>
                        <a:rPr lang="de-DE" sz="800" u="none" strike="noStrike">
                          <a:effectLst/>
                        </a:rPr>
                        <a:t>Beton für Höhenbegrenzungen</a:t>
                      </a:r>
                      <a:endParaRPr lang="de-DE" sz="800" b="0" i="0" u="none" strike="noStrike">
                        <a:solidFill>
                          <a:srgbClr val="000000"/>
                        </a:solidFill>
                        <a:effectLst/>
                        <a:latin typeface="Calibri" panose="020F0502020204030204" pitchFamily="34" charset="0"/>
                      </a:endParaRPr>
                    </a:p>
                  </a:txBody>
                  <a:tcPr marL="6799" marR="6799" marT="6799" marB="0" anchor="b"/>
                </a:tc>
                <a:tc>
                  <a:txBody>
                    <a:bodyPr/>
                    <a:lstStyle/>
                    <a:p>
                      <a:pPr algn="l" fontAlgn="b"/>
                      <a:endParaRPr lang="de-DE" sz="800" b="0" i="0" u="none" strike="noStrike" dirty="0">
                        <a:solidFill>
                          <a:srgbClr val="000000"/>
                        </a:solidFill>
                        <a:effectLst/>
                        <a:latin typeface="Calibri" panose="020F0502020204030204" pitchFamily="34" charset="0"/>
                      </a:endParaRPr>
                    </a:p>
                  </a:txBody>
                  <a:tcPr marL="6799" marR="6799" marT="6799" marB="0" anchor="b"/>
                </a:tc>
                <a:tc>
                  <a:txBody>
                    <a:bodyPr/>
                    <a:lstStyle/>
                    <a:p>
                      <a:pPr algn="r" fontAlgn="b"/>
                      <a:r>
                        <a:rPr lang="de-DE" sz="800" u="none" strike="noStrike">
                          <a:effectLst/>
                        </a:rPr>
                        <a:t>1.296,15 €</a:t>
                      </a:r>
                      <a:endParaRPr lang="de-DE" sz="800" b="0" i="0" u="none" strike="noStrike">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338718451"/>
                  </a:ext>
                </a:extLst>
              </a:tr>
              <a:tr h="135979">
                <a:tc>
                  <a:txBody>
                    <a:bodyPr/>
                    <a:lstStyle/>
                    <a:p>
                      <a:pPr algn="l" fontAlgn="b"/>
                      <a:r>
                        <a:rPr lang="de-DE" sz="800" u="none" strike="noStrike">
                          <a:effectLst/>
                        </a:rPr>
                        <a:t>9 St. Höhenbegrenzungen Parkplatz</a:t>
                      </a:r>
                      <a:endParaRPr lang="de-DE" sz="800" b="0" i="0" u="none" strike="noStrike">
                        <a:solidFill>
                          <a:srgbClr val="000000"/>
                        </a:solidFill>
                        <a:effectLst/>
                        <a:latin typeface="Calibri" panose="020F0502020204030204" pitchFamily="34" charset="0"/>
                      </a:endParaRPr>
                    </a:p>
                  </a:txBody>
                  <a:tcPr marL="6799" marR="6799" marT="6799" marB="0" anchor="b"/>
                </a:tc>
                <a:tc>
                  <a:txBody>
                    <a:bodyPr/>
                    <a:lstStyle/>
                    <a:p>
                      <a:pPr algn="l" fontAlgn="b"/>
                      <a:endParaRPr lang="de-DE" sz="800" b="0" i="0" u="none" strike="noStrike" dirty="0">
                        <a:solidFill>
                          <a:srgbClr val="000000"/>
                        </a:solidFill>
                        <a:effectLst/>
                        <a:latin typeface="Calibri" panose="020F0502020204030204" pitchFamily="34" charset="0"/>
                      </a:endParaRPr>
                    </a:p>
                  </a:txBody>
                  <a:tcPr marL="6799" marR="6799" marT="6799" marB="0" anchor="b"/>
                </a:tc>
                <a:tc>
                  <a:txBody>
                    <a:bodyPr/>
                    <a:lstStyle/>
                    <a:p>
                      <a:pPr algn="r" fontAlgn="b"/>
                      <a:r>
                        <a:rPr lang="de-DE" sz="800" u="none" strike="noStrike">
                          <a:effectLst/>
                        </a:rPr>
                        <a:t>15.749,65 €</a:t>
                      </a:r>
                      <a:endParaRPr lang="de-DE" sz="800" b="0" i="0" u="none" strike="noStrike">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2374733080"/>
                  </a:ext>
                </a:extLst>
              </a:tr>
              <a:tr h="135979">
                <a:tc>
                  <a:txBody>
                    <a:bodyPr/>
                    <a:lstStyle/>
                    <a:p>
                      <a:pPr algn="l" fontAlgn="b"/>
                      <a:r>
                        <a:rPr lang="de-DE" sz="800" u="none" strike="noStrike">
                          <a:effectLst/>
                        </a:rPr>
                        <a:t>Beschilderung Wohnmobilstellplatz</a:t>
                      </a:r>
                      <a:endParaRPr lang="de-DE" sz="800" b="0" i="0" u="none" strike="noStrike">
                        <a:solidFill>
                          <a:srgbClr val="000000"/>
                        </a:solidFill>
                        <a:effectLst/>
                        <a:latin typeface="Calibri" panose="020F0502020204030204" pitchFamily="34" charset="0"/>
                      </a:endParaRPr>
                    </a:p>
                  </a:txBody>
                  <a:tcPr marL="6799" marR="6799" marT="6799" marB="0" anchor="b"/>
                </a:tc>
                <a:tc>
                  <a:txBody>
                    <a:bodyPr/>
                    <a:lstStyle/>
                    <a:p>
                      <a:pPr algn="l" fontAlgn="b"/>
                      <a:endParaRPr lang="de-DE" sz="800" b="0" i="0" u="none" strike="noStrike" dirty="0">
                        <a:solidFill>
                          <a:srgbClr val="000000"/>
                        </a:solidFill>
                        <a:effectLst/>
                        <a:latin typeface="Calibri" panose="020F0502020204030204" pitchFamily="34" charset="0"/>
                      </a:endParaRPr>
                    </a:p>
                  </a:txBody>
                  <a:tcPr marL="6799" marR="6799" marT="6799" marB="0" anchor="b"/>
                </a:tc>
                <a:tc>
                  <a:txBody>
                    <a:bodyPr/>
                    <a:lstStyle/>
                    <a:p>
                      <a:pPr algn="r" fontAlgn="b"/>
                      <a:r>
                        <a:rPr lang="de-DE" sz="800" u="none" strike="noStrike">
                          <a:effectLst/>
                        </a:rPr>
                        <a:t>155,85 €</a:t>
                      </a:r>
                      <a:endParaRPr lang="de-DE" sz="800" b="0" i="0" u="none" strike="noStrike">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1532275515"/>
                  </a:ext>
                </a:extLst>
              </a:tr>
              <a:tr h="135979">
                <a:tc>
                  <a:txBody>
                    <a:bodyPr/>
                    <a:lstStyle/>
                    <a:p>
                      <a:pPr algn="l" fontAlgn="b"/>
                      <a:r>
                        <a:rPr lang="de-DE" sz="800" u="none" strike="noStrike">
                          <a:effectLst/>
                        </a:rPr>
                        <a:t>Beckenwasseranalyse Eigenkontrolle</a:t>
                      </a:r>
                      <a:endParaRPr lang="de-DE" sz="800" b="0" i="0" u="none" strike="noStrike">
                        <a:solidFill>
                          <a:srgbClr val="000000"/>
                        </a:solidFill>
                        <a:effectLst/>
                        <a:latin typeface="Calibri" panose="020F0502020204030204" pitchFamily="34" charset="0"/>
                      </a:endParaRPr>
                    </a:p>
                  </a:txBody>
                  <a:tcPr marL="6799" marR="6799" marT="6799" marB="0" anchor="b"/>
                </a:tc>
                <a:tc>
                  <a:txBody>
                    <a:bodyPr/>
                    <a:lstStyle/>
                    <a:p>
                      <a:pPr algn="l" fontAlgn="b"/>
                      <a:endParaRPr lang="de-DE" sz="800" b="0" i="0" u="none" strike="noStrike" dirty="0">
                        <a:solidFill>
                          <a:srgbClr val="000000"/>
                        </a:solidFill>
                        <a:effectLst/>
                        <a:latin typeface="Calibri" panose="020F0502020204030204" pitchFamily="34" charset="0"/>
                      </a:endParaRPr>
                    </a:p>
                  </a:txBody>
                  <a:tcPr marL="6799" marR="6799" marT="6799" marB="0" anchor="b"/>
                </a:tc>
                <a:tc>
                  <a:txBody>
                    <a:bodyPr/>
                    <a:lstStyle/>
                    <a:p>
                      <a:pPr algn="r" fontAlgn="b"/>
                      <a:r>
                        <a:rPr lang="de-DE" sz="800" u="none" strike="noStrike">
                          <a:effectLst/>
                        </a:rPr>
                        <a:t>1.647,96 €</a:t>
                      </a:r>
                      <a:endParaRPr lang="de-DE" sz="800" b="0" i="0" u="none" strike="noStrike">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3185073813"/>
                  </a:ext>
                </a:extLst>
              </a:tr>
              <a:tr h="135979">
                <a:tc>
                  <a:txBody>
                    <a:bodyPr/>
                    <a:lstStyle/>
                    <a:p>
                      <a:pPr algn="l" fontAlgn="b"/>
                      <a:r>
                        <a:rPr lang="de-DE" sz="800" u="none" strike="noStrike">
                          <a:effectLst/>
                        </a:rPr>
                        <a:t>Kleinmaterial für die Instandhaltung</a:t>
                      </a:r>
                      <a:endParaRPr lang="de-DE" sz="800" b="0" i="0" u="none" strike="noStrike">
                        <a:solidFill>
                          <a:srgbClr val="000000"/>
                        </a:solidFill>
                        <a:effectLst/>
                        <a:latin typeface="Calibri" panose="020F0502020204030204" pitchFamily="34" charset="0"/>
                      </a:endParaRPr>
                    </a:p>
                  </a:txBody>
                  <a:tcPr marL="6799" marR="6799" marT="6799" marB="0" anchor="b"/>
                </a:tc>
                <a:tc>
                  <a:txBody>
                    <a:bodyPr/>
                    <a:lstStyle/>
                    <a:p>
                      <a:pPr algn="l" fontAlgn="b"/>
                      <a:endParaRPr lang="de-DE" sz="800" b="0" i="0" u="none" strike="noStrike" dirty="0">
                        <a:solidFill>
                          <a:srgbClr val="000000"/>
                        </a:solidFill>
                        <a:effectLst/>
                        <a:latin typeface="Calibri" panose="020F0502020204030204" pitchFamily="34" charset="0"/>
                      </a:endParaRPr>
                    </a:p>
                  </a:txBody>
                  <a:tcPr marL="6799" marR="6799" marT="6799" marB="0" anchor="b"/>
                </a:tc>
                <a:tc>
                  <a:txBody>
                    <a:bodyPr/>
                    <a:lstStyle/>
                    <a:p>
                      <a:pPr algn="r" fontAlgn="b"/>
                      <a:r>
                        <a:rPr lang="de-DE" sz="800" u="none" strike="noStrike">
                          <a:effectLst/>
                        </a:rPr>
                        <a:t>1.000,00 €</a:t>
                      </a:r>
                      <a:endParaRPr lang="de-DE" sz="800" b="0" i="0" u="none" strike="noStrike">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4234755423"/>
                  </a:ext>
                </a:extLst>
              </a:tr>
              <a:tr h="135979">
                <a:tc>
                  <a:txBody>
                    <a:bodyPr/>
                    <a:lstStyle/>
                    <a:p>
                      <a:pPr algn="l" fontAlgn="b"/>
                      <a:endParaRPr lang="de-DE" sz="800" b="0" i="0" u="none" strike="noStrike">
                        <a:solidFill>
                          <a:srgbClr val="000000"/>
                        </a:solidFill>
                        <a:effectLst/>
                        <a:latin typeface="Calibri" panose="020F0502020204030204" pitchFamily="34" charset="0"/>
                      </a:endParaRPr>
                    </a:p>
                  </a:txBody>
                  <a:tcPr marL="6799" marR="6799" marT="6799" marB="0" anchor="b"/>
                </a:tc>
                <a:tc>
                  <a:txBody>
                    <a:bodyPr/>
                    <a:lstStyle/>
                    <a:p>
                      <a:pPr algn="l" fontAlgn="b"/>
                      <a:endParaRPr lang="de-DE" sz="800" b="0" i="0" u="none" strike="noStrike" dirty="0">
                        <a:solidFill>
                          <a:srgbClr val="000000"/>
                        </a:solidFill>
                        <a:effectLst/>
                        <a:latin typeface="Calibri" panose="020F0502020204030204" pitchFamily="34" charset="0"/>
                      </a:endParaRPr>
                    </a:p>
                  </a:txBody>
                  <a:tcPr marL="6799" marR="6799" marT="6799" marB="0" anchor="b"/>
                </a:tc>
                <a:tc>
                  <a:txBody>
                    <a:bodyPr/>
                    <a:lstStyle/>
                    <a:p>
                      <a:pPr algn="l" fontAlgn="b"/>
                      <a:endParaRPr lang="de-DE" sz="800" b="0" i="0" u="none" strike="noStrike">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142770599"/>
                  </a:ext>
                </a:extLst>
              </a:tr>
              <a:tr h="135979">
                <a:tc>
                  <a:txBody>
                    <a:bodyPr/>
                    <a:lstStyle/>
                    <a:p>
                      <a:pPr algn="r" fontAlgn="b"/>
                      <a:r>
                        <a:rPr lang="de-DE" sz="800" u="none" strike="noStrike">
                          <a:effectLst/>
                        </a:rPr>
                        <a:t>Zwischensumme 1</a:t>
                      </a:r>
                      <a:endParaRPr lang="de-DE" sz="800" b="1" i="0" u="none" strike="noStrike">
                        <a:solidFill>
                          <a:srgbClr val="000000"/>
                        </a:solidFill>
                        <a:effectLst/>
                        <a:latin typeface="Calibri" panose="020F0502020204030204" pitchFamily="34" charset="0"/>
                      </a:endParaRPr>
                    </a:p>
                  </a:txBody>
                  <a:tcPr marL="6799" marR="6799" marT="6799" marB="0" anchor="b"/>
                </a:tc>
                <a:tc>
                  <a:txBody>
                    <a:bodyPr/>
                    <a:lstStyle/>
                    <a:p>
                      <a:pPr algn="l" fontAlgn="b"/>
                      <a:endParaRPr lang="de-DE" sz="800" b="1" i="0" u="none" strike="noStrike" dirty="0">
                        <a:solidFill>
                          <a:srgbClr val="000000"/>
                        </a:solidFill>
                        <a:effectLst/>
                        <a:latin typeface="Calibri" panose="020F0502020204030204" pitchFamily="34" charset="0"/>
                      </a:endParaRPr>
                    </a:p>
                  </a:txBody>
                  <a:tcPr marL="6799" marR="6799" marT="6799" marB="0" anchor="b"/>
                </a:tc>
                <a:tc>
                  <a:txBody>
                    <a:bodyPr/>
                    <a:lstStyle/>
                    <a:p>
                      <a:pPr algn="r" fontAlgn="b"/>
                      <a:r>
                        <a:rPr lang="de-DE" sz="800" u="none" strike="noStrike">
                          <a:effectLst/>
                        </a:rPr>
                        <a:t>55.928,12 €</a:t>
                      </a:r>
                      <a:endParaRPr lang="de-DE" sz="800" b="1" i="0" u="none" strike="noStrike">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1947145367"/>
                  </a:ext>
                </a:extLst>
              </a:tr>
              <a:tr h="135979">
                <a:tc>
                  <a:txBody>
                    <a:bodyPr/>
                    <a:lstStyle/>
                    <a:p>
                      <a:pPr algn="l" fontAlgn="b"/>
                      <a:endParaRPr lang="de-DE" sz="800" b="0" i="0" u="none" strike="noStrike">
                        <a:solidFill>
                          <a:srgbClr val="000000"/>
                        </a:solidFill>
                        <a:effectLst/>
                        <a:latin typeface="Calibri" panose="020F0502020204030204" pitchFamily="34" charset="0"/>
                      </a:endParaRPr>
                    </a:p>
                  </a:txBody>
                  <a:tcPr marL="6799" marR="6799" marT="6799" marB="0" anchor="b"/>
                </a:tc>
                <a:tc>
                  <a:txBody>
                    <a:bodyPr/>
                    <a:lstStyle/>
                    <a:p>
                      <a:pPr algn="l" fontAlgn="b"/>
                      <a:endParaRPr lang="de-DE" sz="800" b="0" i="0" u="none" strike="noStrike" dirty="0">
                        <a:solidFill>
                          <a:srgbClr val="000000"/>
                        </a:solidFill>
                        <a:effectLst/>
                        <a:latin typeface="Calibri" panose="020F0502020204030204" pitchFamily="34" charset="0"/>
                      </a:endParaRPr>
                    </a:p>
                  </a:txBody>
                  <a:tcPr marL="6799" marR="6799" marT="6799" marB="0" anchor="b"/>
                </a:tc>
                <a:tc>
                  <a:txBody>
                    <a:bodyPr/>
                    <a:lstStyle/>
                    <a:p>
                      <a:pPr algn="l" fontAlgn="b"/>
                      <a:endParaRPr lang="de-DE" sz="800" b="0" i="0" u="none" strike="noStrike">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3861067276"/>
                  </a:ext>
                </a:extLst>
              </a:tr>
              <a:tr h="135979">
                <a:tc>
                  <a:txBody>
                    <a:bodyPr/>
                    <a:lstStyle/>
                    <a:p>
                      <a:pPr algn="l" fontAlgn="b"/>
                      <a:endParaRPr lang="de-DE" sz="800" b="0" i="0" u="none" strike="noStrike">
                        <a:solidFill>
                          <a:srgbClr val="000000"/>
                        </a:solidFill>
                        <a:effectLst/>
                        <a:latin typeface="Calibri" panose="020F0502020204030204" pitchFamily="34" charset="0"/>
                      </a:endParaRPr>
                    </a:p>
                  </a:txBody>
                  <a:tcPr marL="6799" marR="6799" marT="6799" marB="0" anchor="b"/>
                </a:tc>
                <a:tc>
                  <a:txBody>
                    <a:bodyPr/>
                    <a:lstStyle/>
                    <a:p>
                      <a:pPr algn="l" fontAlgn="b"/>
                      <a:endParaRPr lang="de-DE" sz="800" b="0" i="0" u="none" strike="noStrike" dirty="0">
                        <a:solidFill>
                          <a:srgbClr val="000000"/>
                        </a:solidFill>
                        <a:effectLst/>
                        <a:latin typeface="Calibri" panose="020F0502020204030204" pitchFamily="34" charset="0"/>
                      </a:endParaRPr>
                    </a:p>
                  </a:txBody>
                  <a:tcPr marL="6799" marR="6799" marT="6799" marB="0" anchor="b"/>
                </a:tc>
                <a:tc>
                  <a:txBody>
                    <a:bodyPr/>
                    <a:lstStyle/>
                    <a:p>
                      <a:pPr algn="l" fontAlgn="b"/>
                      <a:endParaRPr lang="de-DE" sz="800" b="0" i="0" u="none" strike="noStrike">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2636620299"/>
                  </a:ext>
                </a:extLst>
              </a:tr>
              <a:tr h="271959">
                <a:tc>
                  <a:txBody>
                    <a:bodyPr/>
                    <a:lstStyle/>
                    <a:p>
                      <a:pPr algn="l" fontAlgn="b"/>
                      <a:r>
                        <a:rPr lang="de-DE" sz="800" u="none" strike="noStrike">
                          <a:effectLst/>
                        </a:rPr>
                        <a:t>Regiegebäude Erneuerung Steuerung und Antrieb Kleingüteraufzug</a:t>
                      </a:r>
                      <a:endParaRPr lang="de-DE" sz="800" b="0" i="0" u="none" strike="noStrike">
                        <a:solidFill>
                          <a:srgbClr val="000000"/>
                        </a:solidFill>
                        <a:effectLst/>
                        <a:latin typeface="Calibri" panose="020F0502020204030204" pitchFamily="34" charset="0"/>
                      </a:endParaRPr>
                    </a:p>
                  </a:txBody>
                  <a:tcPr marL="6799" marR="6799" marT="6799" marB="0" anchor="b"/>
                </a:tc>
                <a:tc>
                  <a:txBody>
                    <a:bodyPr/>
                    <a:lstStyle/>
                    <a:p>
                      <a:pPr algn="l" fontAlgn="b"/>
                      <a:endParaRPr lang="de-DE" sz="800" b="0" i="0" u="none" strike="noStrike" dirty="0">
                        <a:solidFill>
                          <a:srgbClr val="000000"/>
                        </a:solidFill>
                        <a:effectLst/>
                        <a:latin typeface="Calibri" panose="020F0502020204030204" pitchFamily="34" charset="0"/>
                      </a:endParaRPr>
                    </a:p>
                  </a:txBody>
                  <a:tcPr marL="6799" marR="6799" marT="6799" marB="0" anchor="b"/>
                </a:tc>
                <a:tc>
                  <a:txBody>
                    <a:bodyPr/>
                    <a:lstStyle/>
                    <a:p>
                      <a:pPr algn="r" fontAlgn="b"/>
                      <a:r>
                        <a:rPr lang="de-DE" sz="800" u="none" strike="noStrike">
                          <a:effectLst/>
                        </a:rPr>
                        <a:t>23.573,90 €</a:t>
                      </a:r>
                      <a:endParaRPr lang="de-DE" sz="800" b="0" i="0" u="none" strike="noStrike">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2334103352"/>
                  </a:ext>
                </a:extLst>
              </a:tr>
              <a:tr h="135979">
                <a:tc>
                  <a:txBody>
                    <a:bodyPr/>
                    <a:lstStyle/>
                    <a:p>
                      <a:pPr algn="l" fontAlgn="b"/>
                      <a:r>
                        <a:rPr lang="de-DE" sz="800" u="none" strike="noStrike">
                          <a:effectLst/>
                        </a:rPr>
                        <a:t>Störungsbeseitigung Kleingüteraufzug</a:t>
                      </a:r>
                      <a:endParaRPr lang="de-DE" sz="800" b="0" i="0" u="none" strike="noStrike">
                        <a:solidFill>
                          <a:srgbClr val="000000"/>
                        </a:solidFill>
                        <a:effectLst/>
                        <a:latin typeface="Calibri" panose="020F0502020204030204" pitchFamily="34" charset="0"/>
                      </a:endParaRPr>
                    </a:p>
                  </a:txBody>
                  <a:tcPr marL="6799" marR="6799" marT="6799" marB="0" anchor="b"/>
                </a:tc>
                <a:tc>
                  <a:txBody>
                    <a:bodyPr/>
                    <a:lstStyle/>
                    <a:p>
                      <a:pPr algn="l" fontAlgn="b"/>
                      <a:endParaRPr lang="de-DE" sz="800" b="0" i="0" u="none" strike="noStrike" dirty="0">
                        <a:solidFill>
                          <a:srgbClr val="000000"/>
                        </a:solidFill>
                        <a:effectLst/>
                        <a:latin typeface="Calibri" panose="020F0502020204030204" pitchFamily="34" charset="0"/>
                      </a:endParaRPr>
                    </a:p>
                  </a:txBody>
                  <a:tcPr marL="6799" marR="6799" marT="6799" marB="0" anchor="b"/>
                </a:tc>
                <a:tc>
                  <a:txBody>
                    <a:bodyPr/>
                    <a:lstStyle/>
                    <a:p>
                      <a:pPr algn="r" fontAlgn="b"/>
                      <a:r>
                        <a:rPr lang="de-DE" sz="800" u="none" strike="noStrike">
                          <a:effectLst/>
                        </a:rPr>
                        <a:t>444,93 €</a:t>
                      </a:r>
                      <a:endParaRPr lang="de-DE" sz="800" b="0" i="0" u="none" strike="noStrike">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1720944770"/>
                  </a:ext>
                </a:extLst>
              </a:tr>
              <a:tr h="135979">
                <a:tc>
                  <a:txBody>
                    <a:bodyPr/>
                    <a:lstStyle/>
                    <a:p>
                      <a:pPr algn="l" fontAlgn="b"/>
                      <a:r>
                        <a:rPr lang="de-DE" sz="800" u="none" strike="noStrike">
                          <a:effectLst/>
                        </a:rPr>
                        <a:t>Wartung Kleingüteraufzug</a:t>
                      </a:r>
                      <a:endParaRPr lang="de-DE" sz="800" b="0" i="0" u="none" strike="noStrike">
                        <a:solidFill>
                          <a:srgbClr val="000000"/>
                        </a:solidFill>
                        <a:effectLst/>
                        <a:latin typeface="Calibri" panose="020F0502020204030204" pitchFamily="34" charset="0"/>
                      </a:endParaRPr>
                    </a:p>
                  </a:txBody>
                  <a:tcPr marL="6799" marR="6799" marT="6799" marB="0" anchor="b"/>
                </a:tc>
                <a:tc>
                  <a:txBody>
                    <a:bodyPr/>
                    <a:lstStyle/>
                    <a:p>
                      <a:pPr algn="l" fontAlgn="b"/>
                      <a:endParaRPr lang="de-DE" sz="800" b="0" i="0" u="none" strike="noStrike" dirty="0">
                        <a:solidFill>
                          <a:srgbClr val="000000"/>
                        </a:solidFill>
                        <a:effectLst/>
                        <a:latin typeface="Calibri" panose="020F0502020204030204" pitchFamily="34" charset="0"/>
                      </a:endParaRPr>
                    </a:p>
                  </a:txBody>
                  <a:tcPr marL="6799" marR="6799" marT="6799" marB="0" anchor="b"/>
                </a:tc>
                <a:tc>
                  <a:txBody>
                    <a:bodyPr/>
                    <a:lstStyle/>
                    <a:p>
                      <a:pPr algn="r" fontAlgn="b"/>
                      <a:r>
                        <a:rPr lang="de-DE" sz="800" u="none" strike="noStrike">
                          <a:effectLst/>
                        </a:rPr>
                        <a:t>233,56 €</a:t>
                      </a:r>
                      <a:endParaRPr lang="de-DE" sz="800" b="0" i="0" u="none" strike="noStrike">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4164290732"/>
                  </a:ext>
                </a:extLst>
              </a:tr>
              <a:tr h="135979">
                <a:tc>
                  <a:txBody>
                    <a:bodyPr/>
                    <a:lstStyle/>
                    <a:p>
                      <a:pPr algn="l" fontAlgn="b"/>
                      <a:r>
                        <a:rPr lang="de-DE" sz="800" u="none" strike="noStrike">
                          <a:effectLst/>
                        </a:rPr>
                        <a:t>Störungsbeseitigung Kopierschalter Kleingüterauf.</a:t>
                      </a:r>
                      <a:endParaRPr lang="de-DE" sz="800" b="0" i="0" u="none" strike="noStrike">
                        <a:solidFill>
                          <a:srgbClr val="000000"/>
                        </a:solidFill>
                        <a:effectLst/>
                        <a:latin typeface="Calibri" panose="020F0502020204030204" pitchFamily="34" charset="0"/>
                      </a:endParaRPr>
                    </a:p>
                  </a:txBody>
                  <a:tcPr marL="6799" marR="6799" marT="6799" marB="0" anchor="b"/>
                </a:tc>
                <a:tc>
                  <a:txBody>
                    <a:bodyPr/>
                    <a:lstStyle/>
                    <a:p>
                      <a:pPr algn="l" fontAlgn="b"/>
                      <a:endParaRPr lang="de-DE" sz="800" b="0" i="0" u="none" strike="noStrike" dirty="0">
                        <a:solidFill>
                          <a:srgbClr val="000000"/>
                        </a:solidFill>
                        <a:effectLst/>
                        <a:latin typeface="Calibri" panose="020F0502020204030204" pitchFamily="34" charset="0"/>
                      </a:endParaRPr>
                    </a:p>
                  </a:txBody>
                  <a:tcPr marL="6799" marR="6799" marT="6799" marB="0" anchor="b"/>
                </a:tc>
                <a:tc>
                  <a:txBody>
                    <a:bodyPr/>
                    <a:lstStyle/>
                    <a:p>
                      <a:pPr algn="r" fontAlgn="b"/>
                      <a:r>
                        <a:rPr lang="de-DE" sz="800" u="none" strike="noStrike">
                          <a:effectLst/>
                        </a:rPr>
                        <a:t>1.078,93 €</a:t>
                      </a:r>
                      <a:endParaRPr lang="de-DE" sz="800" b="0" i="0" u="none" strike="noStrike">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579495999"/>
                  </a:ext>
                </a:extLst>
              </a:tr>
              <a:tr h="135979">
                <a:tc>
                  <a:txBody>
                    <a:bodyPr/>
                    <a:lstStyle/>
                    <a:p>
                      <a:pPr algn="l" fontAlgn="b"/>
                      <a:r>
                        <a:rPr lang="de-DE" sz="800" u="none" strike="noStrike">
                          <a:effectLst/>
                        </a:rPr>
                        <a:t>Störungsbeseitigung Kleingüteraufzug</a:t>
                      </a:r>
                      <a:endParaRPr lang="de-DE" sz="800" b="0" i="0" u="none" strike="noStrike">
                        <a:solidFill>
                          <a:srgbClr val="000000"/>
                        </a:solidFill>
                        <a:effectLst/>
                        <a:latin typeface="Calibri" panose="020F0502020204030204" pitchFamily="34" charset="0"/>
                      </a:endParaRPr>
                    </a:p>
                  </a:txBody>
                  <a:tcPr marL="6799" marR="6799" marT="6799" marB="0" anchor="b"/>
                </a:tc>
                <a:tc>
                  <a:txBody>
                    <a:bodyPr/>
                    <a:lstStyle/>
                    <a:p>
                      <a:pPr algn="l" fontAlgn="b"/>
                      <a:endParaRPr lang="de-DE" sz="800" b="0" i="0" u="none" strike="noStrike" dirty="0">
                        <a:solidFill>
                          <a:srgbClr val="000000"/>
                        </a:solidFill>
                        <a:effectLst/>
                        <a:latin typeface="Calibri" panose="020F0502020204030204" pitchFamily="34" charset="0"/>
                      </a:endParaRPr>
                    </a:p>
                  </a:txBody>
                  <a:tcPr marL="6799" marR="6799" marT="6799" marB="0" anchor="b"/>
                </a:tc>
                <a:tc>
                  <a:txBody>
                    <a:bodyPr/>
                    <a:lstStyle/>
                    <a:p>
                      <a:pPr algn="r" fontAlgn="b"/>
                      <a:r>
                        <a:rPr lang="de-DE" sz="800" u="none" strike="noStrike">
                          <a:effectLst/>
                        </a:rPr>
                        <a:t>137,21 €</a:t>
                      </a:r>
                      <a:endParaRPr lang="de-DE" sz="800" b="0" i="0" u="none" strike="noStrike">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793630304"/>
                  </a:ext>
                </a:extLst>
              </a:tr>
              <a:tr h="135979">
                <a:tc>
                  <a:txBody>
                    <a:bodyPr/>
                    <a:lstStyle/>
                    <a:p>
                      <a:pPr algn="l" fontAlgn="b"/>
                      <a:r>
                        <a:rPr lang="de-DE" sz="800" u="none" strike="noStrike">
                          <a:effectLst/>
                        </a:rPr>
                        <a:t>Rep. Türführungen Kleingüteraufzug</a:t>
                      </a:r>
                      <a:endParaRPr lang="de-DE" sz="800" b="0" i="0" u="none" strike="noStrike">
                        <a:solidFill>
                          <a:srgbClr val="000000"/>
                        </a:solidFill>
                        <a:effectLst/>
                        <a:latin typeface="Calibri" panose="020F0502020204030204" pitchFamily="34" charset="0"/>
                      </a:endParaRPr>
                    </a:p>
                  </a:txBody>
                  <a:tcPr marL="6799" marR="6799" marT="6799" marB="0" anchor="b"/>
                </a:tc>
                <a:tc>
                  <a:txBody>
                    <a:bodyPr/>
                    <a:lstStyle/>
                    <a:p>
                      <a:pPr algn="l" fontAlgn="b"/>
                      <a:endParaRPr lang="de-DE" sz="800" b="0" i="0" u="none" strike="noStrike" dirty="0">
                        <a:solidFill>
                          <a:srgbClr val="000000"/>
                        </a:solidFill>
                        <a:effectLst/>
                        <a:latin typeface="Calibri" panose="020F0502020204030204" pitchFamily="34" charset="0"/>
                      </a:endParaRPr>
                    </a:p>
                  </a:txBody>
                  <a:tcPr marL="6799" marR="6799" marT="6799" marB="0" anchor="b"/>
                </a:tc>
                <a:tc>
                  <a:txBody>
                    <a:bodyPr/>
                    <a:lstStyle/>
                    <a:p>
                      <a:pPr algn="r" fontAlgn="b"/>
                      <a:r>
                        <a:rPr lang="de-DE" sz="800" u="none" strike="noStrike">
                          <a:effectLst/>
                        </a:rPr>
                        <a:t>314,58 €</a:t>
                      </a:r>
                      <a:endParaRPr lang="de-DE" sz="800" b="0" i="0" u="none" strike="noStrike">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1998424677"/>
                  </a:ext>
                </a:extLst>
              </a:tr>
              <a:tr h="135979">
                <a:tc>
                  <a:txBody>
                    <a:bodyPr/>
                    <a:lstStyle/>
                    <a:p>
                      <a:pPr algn="l" fontAlgn="b"/>
                      <a:r>
                        <a:rPr lang="de-DE" sz="800" u="none" strike="noStrike">
                          <a:effectLst/>
                        </a:rPr>
                        <a:t>Rep. undichte Kälteleitungen an Wärmepumpe</a:t>
                      </a:r>
                      <a:endParaRPr lang="de-DE" sz="800" b="0" i="0" u="none" strike="noStrike">
                        <a:solidFill>
                          <a:srgbClr val="000000"/>
                        </a:solidFill>
                        <a:effectLst/>
                        <a:latin typeface="Calibri" panose="020F0502020204030204" pitchFamily="34" charset="0"/>
                      </a:endParaRPr>
                    </a:p>
                  </a:txBody>
                  <a:tcPr marL="6799" marR="6799" marT="6799" marB="0" anchor="b"/>
                </a:tc>
                <a:tc>
                  <a:txBody>
                    <a:bodyPr/>
                    <a:lstStyle/>
                    <a:p>
                      <a:pPr algn="l" fontAlgn="b"/>
                      <a:endParaRPr lang="de-DE" sz="800" b="0" i="0" u="none" strike="noStrike" dirty="0">
                        <a:solidFill>
                          <a:srgbClr val="000000"/>
                        </a:solidFill>
                        <a:effectLst/>
                        <a:latin typeface="Calibri" panose="020F0502020204030204" pitchFamily="34" charset="0"/>
                      </a:endParaRPr>
                    </a:p>
                  </a:txBody>
                  <a:tcPr marL="6799" marR="6799" marT="6799" marB="0" anchor="b"/>
                </a:tc>
                <a:tc>
                  <a:txBody>
                    <a:bodyPr/>
                    <a:lstStyle/>
                    <a:p>
                      <a:pPr algn="r" fontAlgn="b"/>
                      <a:r>
                        <a:rPr lang="de-DE" sz="800" u="none" strike="noStrike">
                          <a:effectLst/>
                        </a:rPr>
                        <a:t>4.848,11 €</a:t>
                      </a:r>
                      <a:endParaRPr lang="de-DE" sz="800" b="0" i="0" u="none" strike="noStrike">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367893967"/>
                  </a:ext>
                </a:extLst>
              </a:tr>
              <a:tr h="135979">
                <a:tc>
                  <a:txBody>
                    <a:bodyPr/>
                    <a:lstStyle/>
                    <a:p>
                      <a:pPr algn="l" fontAlgn="b"/>
                      <a:r>
                        <a:rPr lang="de-DE" sz="800" u="none" strike="noStrike">
                          <a:effectLst/>
                        </a:rPr>
                        <a:t>Instandhaltung der Wärmepumpenanlage</a:t>
                      </a:r>
                      <a:endParaRPr lang="de-DE" sz="800" b="0" i="0" u="none" strike="noStrike">
                        <a:solidFill>
                          <a:srgbClr val="000000"/>
                        </a:solidFill>
                        <a:effectLst/>
                        <a:latin typeface="Calibri" panose="020F0502020204030204" pitchFamily="34" charset="0"/>
                      </a:endParaRPr>
                    </a:p>
                  </a:txBody>
                  <a:tcPr marL="6799" marR="6799" marT="6799" marB="0" anchor="b"/>
                </a:tc>
                <a:tc>
                  <a:txBody>
                    <a:bodyPr/>
                    <a:lstStyle/>
                    <a:p>
                      <a:pPr algn="l" fontAlgn="b"/>
                      <a:endParaRPr lang="de-DE" sz="800" b="0" i="0" u="none" strike="noStrike" dirty="0">
                        <a:solidFill>
                          <a:srgbClr val="000000"/>
                        </a:solidFill>
                        <a:effectLst/>
                        <a:latin typeface="Calibri" panose="020F0502020204030204" pitchFamily="34" charset="0"/>
                      </a:endParaRPr>
                    </a:p>
                  </a:txBody>
                  <a:tcPr marL="6799" marR="6799" marT="6799" marB="0" anchor="b"/>
                </a:tc>
                <a:tc>
                  <a:txBody>
                    <a:bodyPr/>
                    <a:lstStyle/>
                    <a:p>
                      <a:pPr algn="r" fontAlgn="b"/>
                      <a:r>
                        <a:rPr lang="de-DE" sz="800" u="none" strike="noStrike">
                          <a:effectLst/>
                        </a:rPr>
                        <a:t>2.246,72 €</a:t>
                      </a:r>
                      <a:endParaRPr lang="de-DE" sz="800" b="0" i="0" u="none" strike="noStrike">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2852831168"/>
                  </a:ext>
                </a:extLst>
              </a:tr>
              <a:tr h="135979">
                <a:tc>
                  <a:txBody>
                    <a:bodyPr/>
                    <a:lstStyle/>
                    <a:p>
                      <a:pPr algn="l" fontAlgn="b"/>
                      <a:r>
                        <a:rPr lang="de-DE" sz="800" u="none" strike="noStrike">
                          <a:effectLst/>
                        </a:rPr>
                        <a:t>Tibean Tauchmotorkabel erneuert</a:t>
                      </a:r>
                      <a:endParaRPr lang="de-DE" sz="800" b="0" i="0" u="none" strike="noStrike">
                        <a:solidFill>
                          <a:srgbClr val="000000"/>
                        </a:solidFill>
                        <a:effectLst/>
                        <a:latin typeface="Calibri" panose="020F0502020204030204" pitchFamily="34" charset="0"/>
                      </a:endParaRPr>
                    </a:p>
                  </a:txBody>
                  <a:tcPr marL="6799" marR="6799" marT="6799" marB="0" anchor="b"/>
                </a:tc>
                <a:tc>
                  <a:txBody>
                    <a:bodyPr/>
                    <a:lstStyle/>
                    <a:p>
                      <a:pPr algn="l" fontAlgn="b"/>
                      <a:endParaRPr lang="de-DE" sz="800" b="0" i="0" u="none" strike="noStrike" dirty="0">
                        <a:solidFill>
                          <a:srgbClr val="000000"/>
                        </a:solidFill>
                        <a:effectLst/>
                        <a:latin typeface="Calibri" panose="020F0502020204030204" pitchFamily="34" charset="0"/>
                      </a:endParaRPr>
                    </a:p>
                  </a:txBody>
                  <a:tcPr marL="6799" marR="6799" marT="6799" marB="0" anchor="b"/>
                </a:tc>
                <a:tc>
                  <a:txBody>
                    <a:bodyPr/>
                    <a:lstStyle/>
                    <a:p>
                      <a:pPr algn="r" fontAlgn="b"/>
                      <a:r>
                        <a:rPr lang="de-DE" sz="800" u="none" strike="noStrike">
                          <a:effectLst/>
                        </a:rPr>
                        <a:t>2.542,07 €</a:t>
                      </a:r>
                      <a:endParaRPr lang="de-DE" sz="800" b="0" i="0" u="none" strike="noStrike">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3290372553"/>
                  </a:ext>
                </a:extLst>
              </a:tr>
              <a:tr h="135979">
                <a:tc>
                  <a:txBody>
                    <a:bodyPr/>
                    <a:lstStyle/>
                    <a:p>
                      <a:pPr algn="l" fontAlgn="b"/>
                      <a:endParaRPr lang="de-DE" sz="800" b="0" i="0" u="none" strike="noStrike">
                        <a:solidFill>
                          <a:srgbClr val="000000"/>
                        </a:solidFill>
                        <a:effectLst/>
                        <a:latin typeface="Calibri" panose="020F0502020204030204" pitchFamily="34" charset="0"/>
                      </a:endParaRPr>
                    </a:p>
                  </a:txBody>
                  <a:tcPr marL="6799" marR="6799" marT="6799" marB="0" anchor="b"/>
                </a:tc>
                <a:tc>
                  <a:txBody>
                    <a:bodyPr/>
                    <a:lstStyle/>
                    <a:p>
                      <a:pPr algn="l" fontAlgn="b"/>
                      <a:endParaRPr lang="de-DE" sz="800" b="0" i="0" u="none" strike="noStrike">
                        <a:solidFill>
                          <a:srgbClr val="000000"/>
                        </a:solidFill>
                        <a:effectLst/>
                        <a:latin typeface="Calibri" panose="020F0502020204030204" pitchFamily="34" charset="0"/>
                      </a:endParaRPr>
                    </a:p>
                  </a:txBody>
                  <a:tcPr marL="6799" marR="6799" marT="6799" marB="0" anchor="b"/>
                </a:tc>
                <a:tc>
                  <a:txBody>
                    <a:bodyPr/>
                    <a:lstStyle/>
                    <a:p>
                      <a:pPr algn="l" fontAlgn="b"/>
                      <a:endParaRPr lang="de-DE" sz="800" b="0" i="0" u="none" strike="noStrike">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4201946125"/>
                  </a:ext>
                </a:extLst>
              </a:tr>
              <a:tr h="135979">
                <a:tc>
                  <a:txBody>
                    <a:bodyPr/>
                    <a:lstStyle/>
                    <a:p>
                      <a:pPr algn="r" fontAlgn="b"/>
                      <a:r>
                        <a:rPr lang="de-DE" sz="800" u="none" strike="noStrike">
                          <a:effectLst/>
                        </a:rPr>
                        <a:t>Zwischensumme 2</a:t>
                      </a:r>
                      <a:endParaRPr lang="de-DE" sz="800" b="1" i="0" u="none" strike="noStrike">
                        <a:solidFill>
                          <a:srgbClr val="000000"/>
                        </a:solidFill>
                        <a:effectLst/>
                        <a:latin typeface="Calibri" panose="020F0502020204030204" pitchFamily="34" charset="0"/>
                      </a:endParaRPr>
                    </a:p>
                  </a:txBody>
                  <a:tcPr marL="6799" marR="6799" marT="6799" marB="0" anchor="b"/>
                </a:tc>
                <a:tc>
                  <a:txBody>
                    <a:bodyPr/>
                    <a:lstStyle/>
                    <a:p>
                      <a:pPr algn="l" fontAlgn="b"/>
                      <a:endParaRPr lang="de-DE" sz="800" b="1" i="0" u="none" strike="noStrike">
                        <a:solidFill>
                          <a:srgbClr val="000000"/>
                        </a:solidFill>
                        <a:effectLst/>
                        <a:latin typeface="Calibri" panose="020F0502020204030204" pitchFamily="34" charset="0"/>
                      </a:endParaRPr>
                    </a:p>
                  </a:txBody>
                  <a:tcPr marL="6799" marR="6799" marT="6799" marB="0" anchor="b"/>
                </a:tc>
                <a:tc>
                  <a:txBody>
                    <a:bodyPr/>
                    <a:lstStyle/>
                    <a:p>
                      <a:pPr algn="r" fontAlgn="b"/>
                      <a:r>
                        <a:rPr lang="de-DE" sz="800" u="none" strike="noStrike">
                          <a:effectLst/>
                        </a:rPr>
                        <a:t>35.420,01 €</a:t>
                      </a:r>
                      <a:endParaRPr lang="de-DE" sz="800" b="1" i="0" u="none" strike="noStrike">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1183005040"/>
                  </a:ext>
                </a:extLst>
              </a:tr>
              <a:tr h="135979">
                <a:tc>
                  <a:txBody>
                    <a:bodyPr/>
                    <a:lstStyle/>
                    <a:p>
                      <a:pPr algn="l" fontAlgn="b"/>
                      <a:endParaRPr lang="de-DE" sz="800" b="0" i="0" u="none" strike="noStrike">
                        <a:solidFill>
                          <a:srgbClr val="000000"/>
                        </a:solidFill>
                        <a:effectLst/>
                        <a:latin typeface="Calibri" panose="020F0502020204030204" pitchFamily="34" charset="0"/>
                      </a:endParaRPr>
                    </a:p>
                  </a:txBody>
                  <a:tcPr marL="6799" marR="6799" marT="6799" marB="0" anchor="b"/>
                </a:tc>
                <a:tc>
                  <a:txBody>
                    <a:bodyPr/>
                    <a:lstStyle/>
                    <a:p>
                      <a:pPr algn="l" fontAlgn="b"/>
                      <a:endParaRPr lang="de-DE" sz="800" b="0" i="0" u="none" strike="noStrike">
                        <a:solidFill>
                          <a:srgbClr val="000000"/>
                        </a:solidFill>
                        <a:effectLst/>
                        <a:latin typeface="Calibri" panose="020F0502020204030204" pitchFamily="34" charset="0"/>
                      </a:endParaRPr>
                    </a:p>
                  </a:txBody>
                  <a:tcPr marL="6799" marR="6799" marT="6799" marB="0" anchor="b"/>
                </a:tc>
                <a:tc>
                  <a:txBody>
                    <a:bodyPr/>
                    <a:lstStyle/>
                    <a:p>
                      <a:pPr algn="l" fontAlgn="b"/>
                      <a:endParaRPr lang="de-DE" sz="800" b="0" i="0" u="none" strike="noStrike">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158754841"/>
                  </a:ext>
                </a:extLst>
              </a:tr>
              <a:tr h="135979">
                <a:tc>
                  <a:txBody>
                    <a:bodyPr/>
                    <a:lstStyle/>
                    <a:p>
                      <a:pPr algn="l" fontAlgn="b"/>
                      <a:endParaRPr lang="de-DE" sz="800" b="0" i="0" u="none" strike="noStrike">
                        <a:solidFill>
                          <a:srgbClr val="000000"/>
                        </a:solidFill>
                        <a:effectLst/>
                        <a:latin typeface="Calibri" panose="020F0502020204030204" pitchFamily="34" charset="0"/>
                      </a:endParaRPr>
                    </a:p>
                  </a:txBody>
                  <a:tcPr marL="6799" marR="6799" marT="6799" marB="0" anchor="b"/>
                </a:tc>
                <a:tc>
                  <a:txBody>
                    <a:bodyPr/>
                    <a:lstStyle/>
                    <a:p>
                      <a:pPr algn="l" fontAlgn="b"/>
                      <a:endParaRPr lang="de-DE" sz="800" b="0" i="0" u="none" strike="noStrike">
                        <a:solidFill>
                          <a:srgbClr val="000000"/>
                        </a:solidFill>
                        <a:effectLst/>
                        <a:latin typeface="Calibri" panose="020F0502020204030204" pitchFamily="34" charset="0"/>
                      </a:endParaRPr>
                    </a:p>
                  </a:txBody>
                  <a:tcPr marL="6799" marR="6799" marT="6799" marB="0" anchor="b"/>
                </a:tc>
                <a:tc>
                  <a:txBody>
                    <a:bodyPr/>
                    <a:lstStyle/>
                    <a:p>
                      <a:pPr algn="l" fontAlgn="b"/>
                      <a:endParaRPr lang="de-DE" sz="800" b="0" i="0" u="none" strike="noStrike">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2792999195"/>
                  </a:ext>
                </a:extLst>
              </a:tr>
              <a:tr h="135979">
                <a:tc>
                  <a:txBody>
                    <a:bodyPr/>
                    <a:lstStyle/>
                    <a:p>
                      <a:pPr algn="r" fontAlgn="b"/>
                      <a:r>
                        <a:rPr lang="de-DE" sz="800" u="none" strike="noStrike">
                          <a:effectLst/>
                        </a:rPr>
                        <a:t>Gesamtsumme 1 + 2</a:t>
                      </a:r>
                      <a:endParaRPr lang="de-DE" sz="800" b="1" i="0" u="none" strike="noStrike">
                        <a:solidFill>
                          <a:srgbClr val="000000"/>
                        </a:solidFill>
                        <a:effectLst/>
                        <a:latin typeface="Calibri" panose="020F0502020204030204" pitchFamily="34" charset="0"/>
                      </a:endParaRPr>
                    </a:p>
                  </a:txBody>
                  <a:tcPr marL="6799" marR="6799" marT="6799" marB="0" anchor="b"/>
                </a:tc>
                <a:tc>
                  <a:txBody>
                    <a:bodyPr/>
                    <a:lstStyle/>
                    <a:p>
                      <a:pPr algn="l" fontAlgn="b"/>
                      <a:endParaRPr lang="de-DE" sz="800" b="1" i="0" u="none" strike="noStrike">
                        <a:solidFill>
                          <a:srgbClr val="000000"/>
                        </a:solidFill>
                        <a:effectLst/>
                        <a:latin typeface="Calibri" panose="020F0502020204030204" pitchFamily="34" charset="0"/>
                      </a:endParaRPr>
                    </a:p>
                  </a:txBody>
                  <a:tcPr marL="6799" marR="6799" marT="6799" marB="0" anchor="b"/>
                </a:tc>
                <a:tc>
                  <a:txBody>
                    <a:bodyPr/>
                    <a:lstStyle/>
                    <a:p>
                      <a:pPr algn="r" fontAlgn="b"/>
                      <a:r>
                        <a:rPr lang="de-DE" sz="800" u="none" strike="noStrike" dirty="0">
                          <a:effectLst/>
                        </a:rPr>
                        <a:t>91.348,13 €</a:t>
                      </a:r>
                      <a:endParaRPr lang="de-DE" sz="800" b="1" i="0" u="none" strike="noStrike" dirty="0">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1919058116"/>
                  </a:ext>
                </a:extLst>
              </a:tr>
            </a:tbl>
          </a:graphicData>
        </a:graphic>
      </p:graphicFrame>
      <p:pic>
        <p:nvPicPr>
          <p:cNvPr id="6" name="Grafik 5"/>
          <p:cNvPicPr>
            <a:picLocks noChangeAspect="1"/>
          </p:cNvPicPr>
          <p:nvPr/>
        </p:nvPicPr>
        <p:blipFill>
          <a:blip r:embed="rId2"/>
          <a:stretch>
            <a:fillRect/>
          </a:stretch>
        </p:blipFill>
        <p:spPr>
          <a:xfrm>
            <a:off x="373711" y="13543"/>
            <a:ext cx="11818288" cy="2268482"/>
          </a:xfrm>
          <a:prstGeom prst="rect">
            <a:avLst/>
          </a:prstGeom>
        </p:spPr>
      </p:pic>
    </p:spTree>
    <p:extLst>
      <p:ext uri="{BB962C8B-B14F-4D97-AF65-F5344CB8AC3E}">
        <p14:creationId xmlns:p14="http://schemas.microsoft.com/office/powerpoint/2010/main" val="1462243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lgn="ctr">
              <a:buNone/>
            </a:pP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b="1" u="sng" dirty="0" smtClean="0"/>
              <a:t>Einnahmesituation</a:t>
            </a:r>
            <a:endParaRPr lang="de-DE" b="1" u="sng" dirty="0"/>
          </a:p>
        </p:txBody>
      </p:sp>
      <p:pic>
        <p:nvPicPr>
          <p:cNvPr id="5" name="Grafik 4"/>
          <p:cNvPicPr>
            <a:picLocks noChangeAspect="1"/>
          </p:cNvPicPr>
          <p:nvPr/>
        </p:nvPicPr>
        <p:blipFill>
          <a:blip r:embed="rId2"/>
          <a:stretch>
            <a:fillRect/>
          </a:stretch>
        </p:blipFill>
        <p:spPr>
          <a:xfrm>
            <a:off x="373711" y="13542"/>
            <a:ext cx="11818288" cy="2377457"/>
          </a:xfrm>
          <a:prstGeom prst="rect">
            <a:avLst/>
          </a:prstGeom>
        </p:spPr>
      </p:pic>
    </p:spTree>
    <p:extLst>
      <p:ext uri="{BB962C8B-B14F-4D97-AF65-F5344CB8AC3E}">
        <p14:creationId xmlns:p14="http://schemas.microsoft.com/office/powerpoint/2010/main" val="1050706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p:cNvGraphicFramePr/>
          <p:nvPr>
            <p:extLst>
              <p:ext uri="{D42A27DB-BD31-4B8C-83A1-F6EECF244321}">
                <p14:modId xmlns:p14="http://schemas.microsoft.com/office/powerpoint/2010/main" val="3392375757"/>
              </p:ext>
            </p:extLst>
          </p:nvPr>
        </p:nvGraphicFramePr>
        <p:xfrm>
          <a:off x="2562578" y="2650498"/>
          <a:ext cx="8128000" cy="3581745"/>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feld 12"/>
          <p:cNvSpPr txBox="1"/>
          <p:nvPr/>
        </p:nvSpPr>
        <p:spPr>
          <a:xfrm>
            <a:off x="2322432" y="6271514"/>
            <a:ext cx="8945932" cy="369332"/>
          </a:xfrm>
          <a:prstGeom prst="rect">
            <a:avLst/>
          </a:prstGeom>
          <a:noFill/>
        </p:spPr>
        <p:txBody>
          <a:bodyPr wrap="square" rtlCol="0">
            <a:spAutoFit/>
          </a:bodyPr>
          <a:lstStyle/>
          <a:p>
            <a:r>
              <a:rPr lang="de-DE" dirty="0" smtClean="0"/>
              <a:t>Die durchschnittlichen Einnahmen sind rückläufig.</a:t>
            </a:r>
            <a:endParaRPr lang="de-DE" dirty="0"/>
          </a:p>
        </p:txBody>
      </p:sp>
      <p:sp>
        <p:nvSpPr>
          <p:cNvPr id="2" name="Geschweifte Klammer links/rechts 1"/>
          <p:cNvSpPr/>
          <p:nvPr/>
        </p:nvSpPr>
        <p:spPr>
          <a:xfrm>
            <a:off x="6895322" y="4926563"/>
            <a:ext cx="2267339" cy="569168"/>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pic>
        <p:nvPicPr>
          <p:cNvPr id="6" name="Grafik 5"/>
          <p:cNvPicPr>
            <a:picLocks noChangeAspect="1"/>
          </p:cNvPicPr>
          <p:nvPr/>
        </p:nvPicPr>
        <p:blipFill>
          <a:blip r:embed="rId3"/>
          <a:stretch>
            <a:fillRect/>
          </a:stretch>
        </p:blipFill>
        <p:spPr>
          <a:xfrm>
            <a:off x="373711" y="13542"/>
            <a:ext cx="11818288" cy="2377457"/>
          </a:xfrm>
          <a:prstGeom prst="rect">
            <a:avLst/>
          </a:prstGeom>
        </p:spPr>
      </p:pic>
    </p:spTree>
    <p:extLst>
      <p:ext uri="{BB962C8B-B14F-4D97-AF65-F5344CB8AC3E}">
        <p14:creationId xmlns:p14="http://schemas.microsoft.com/office/powerpoint/2010/main" val="1889067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0424" y="2416629"/>
            <a:ext cx="10523376" cy="3760334"/>
          </a:xfrm>
        </p:spPr>
        <p:txBody>
          <a:bodyPr/>
          <a:lstStyle/>
          <a:p>
            <a:r>
              <a:rPr lang="de-DE" b="1" u="sng" dirty="0"/>
              <a:t>Ausgestellte und verlängerte </a:t>
            </a:r>
            <a:r>
              <a:rPr lang="de-DE" b="1" u="sng" dirty="0" smtClean="0"/>
              <a:t>Saisontickets</a:t>
            </a:r>
            <a:r>
              <a:rPr lang="de-DE" dirty="0" smtClean="0"/>
              <a:t/>
            </a:r>
            <a:br>
              <a:rPr lang="de-DE" dirty="0" smtClean="0"/>
            </a:br>
            <a:r>
              <a:rPr lang="de-DE" dirty="0"/>
              <a:t/>
            </a:r>
            <a:br>
              <a:rPr lang="de-DE" dirty="0"/>
            </a:br>
            <a:r>
              <a:rPr lang="de-DE" dirty="0" smtClean="0"/>
              <a:t>2020 			1.906</a:t>
            </a:r>
            <a:br>
              <a:rPr lang="de-DE" dirty="0" smtClean="0"/>
            </a:br>
            <a:r>
              <a:rPr lang="de-DE" dirty="0" smtClean="0"/>
              <a:t>2021 			1.999</a:t>
            </a:r>
            <a:br>
              <a:rPr lang="de-DE" dirty="0" smtClean="0"/>
            </a:br>
            <a:r>
              <a:rPr lang="de-DE" dirty="0" smtClean="0"/>
              <a:t>2022 </a:t>
            </a:r>
            <a:r>
              <a:rPr lang="de-DE" dirty="0"/>
              <a:t>		  	</a:t>
            </a:r>
            <a:r>
              <a:rPr lang="de-DE" dirty="0" smtClean="0"/>
              <a:t>2.260</a:t>
            </a:r>
            <a:r>
              <a:rPr lang="de-DE" dirty="0"/>
              <a:t/>
            </a:r>
            <a:br>
              <a:rPr lang="de-DE" dirty="0"/>
            </a:br>
            <a:r>
              <a:rPr lang="de-DE" dirty="0"/>
              <a:t>2023 		      	2.046</a:t>
            </a:r>
          </a:p>
        </p:txBody>
      </p:sp>
      <p:pic>
        <p:nvPicPr>
          <p:cNvPr id="5" name="Grafik 4"/>
          <p:cNvPicPr>
            <a:picLocks noChangeAspect="1"/>
          </p:cNvPicPr>
          <p:nvPr/>
        </p:nvPicPr>
        <p:blipFill>
          <a:blip r:embed="rId2"/>
          <a:stretch>
            <a:fillRect/>
          </a:stretch>
        </p:blipFill>
        <p:spPr>
          <a:xfrm>
            <a:off x="373711" y="13542"/>
            <a:ext cx="11818288" cy="2377457"/>
          </a:xfrm>
          <a:prstGeom prst="rect">
            <a:avLst/>
          </a:prstGeom>
        </p:spPr>
      </p:pic>
    </p:spTree>
    <p:extLst>
      <p:ext uri="{BB962C8B-B14F-4D97-AF65-F5344CB8AC3E}">
        <p14:creationId xmlns:p14="http://schemas.microsoft.com/office/powerpoint/2010/main" val="2524245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p:cNvGraphicFramePr/>
          <p:nvPr>
            <p:extLst>
              <p:ext uri="{D42A27DB-BD31-4B8C-83A1-F6EECF244321}">
                <p14:modId xmlns:p14="http://schemas.microsoft.com/office/powerpoint/2010/main" val="3686218236"/>
              </p:ext>
            </p:extLst>
          </p:nvPr>
        </p:nvGraphicFramePr>
        <p:xfrm>
          <a:off x="2155370" y="3116423"/>
          <a:ext cx="8004629" cy="3021909"/>
        </p:xfrm>
        <a:graphic>
          <a:graphicData uri="http://schemas.openxmlformats.org/drawingml/2006/chart">
            <c:chart xmlns:c="http://schemas.openxmlformats.org/drawingml/2006/chart" xmlns:r="http://schemas.openxmlformats.org/officeDocument/2006/relationships" r:id="rId2"/>
          </a:graphicData>
        </a:graphic>
      </p:graphicFrame>
      <p:pic>
        <p:nvPicPr>
          <p:cNvPr id="5" name="Grafik 4"/>
          <p:cNvPicPr>
            <a:picLocks noChangeAspect="1"/>
          </p:cNvPicPr>
          <p:nvPr/>
        </p:nvPicPr>
        <p:blipFill>
          <a:blip r:embed="rId3"/>
          <a:stretch>
            <a:fillRect/>
          </a:stretch>
        </p:blipFill>
        <p:spPr>
          <a:xfrm>
            <a:off x="373711" y="13542"/>
            <a:ext cx="11818288" cy="2377457"/>
          </a:xfrm>
          <a:prstGeom prst="rect">
            <a:avLst/>
          </a:prstGeom>
        </p:spPr>
      </p:pic>
      <p:sp>
        <p:nvSpPr>
          <p:cNvPr id="2" name="Textfeld 1"/>
          <p:cNvSpPr txBox="1"/>
          <p:nvPr/>
        </p:nvSpPr>
        <p:spPr>
          <a:xfrm>
            <a:off x="2118049" y="2705878"/>
            <a:ext cx="9538124" cy="369332"/>
          </a:xfrm>
          <a:prstGeom prst="rect">
            <a:avLst/>
          </a:prstGeom>
          <a:noFill/>
        </p:spPr>
        <p:txBody>
          <a:bodyPr wrap="none" rtlCol="0">
            <a:spAutoFit/>
          </a:bodyPr>
          <a:lstStyle/>
          <a:p>
            <a:r>
              <a:rPr lang="de-DE" b="1" u="sng" dirty="0" smtClean="0"/>
              <a:t>Gegenüberstellung tatsächliche Besucherzahlen / Einnahmen aus Eintrittsgelder incl. Saisontickets</a:t>
            </a:r>
            <a:endParaRPr lang="de-DE" b="1" u="sng" dirty="0"/>
          </a:p>
        </p:txBody>
      </p:sp>
    </p:spTree>
    <p:extLst>
      <p:ext uri="{BB962C8B-B14F-4D97-AF65-F5344CB8AC3E}">
        <p14:creationId xmlns:p14="http://schemas.microsoft.com/office/powerpoint/2010/main" val="1249295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p:cNvGraphicFramePr/>
          <p:nvPr>
            <p:extLst>
              <p:ext uri="{D42A27DB-BD31-4B8C-83A1-F6EECF244321}">
                <p14:modId xmlns:p14="http://schemas.microsoft.com/office/powerpoint/2010/main" val="30372374"/>
              </p:ext>
            </p:extLst>
          </p:nvPr>
        </p:nvGraphicFramePr>
        <p:xfrm>
          <a:off x="2032000" y="2425959"/>
          <a:ext cx="8128000" cy="3712374"/>
        </p:xfrm>
        <a:graphic>
          <a:graphicData uri="http://schemas.openxmlformats.org/drawingml/2006/chart">
            <c:chart xmlns:c="http://schemas.openxmlformats.org/drawingml/2006/chart" xmlns:r="http://schemas.openxmlformats.org/officeDocument/2006/relationships" r:id="rId2"/>
          </a:graphicData>
        </a:graphic>
      </p:graphicFrame>
      <p:pic>
        <p:nvPicPr>
          <p:cNvPr id="5" name="Grafik 4"/>
          <p:cNvPicPr>
            <a:picLocks noChangeAspect="1"/>
          </p:cNvPicPr>
          <p:nvPr/>
        </p:nvPicPr>
        <p:blipFill>
          <a:blip r:embed="rId3"/>
          <a:stretch>
            <a:fillRect/>
          </a:stretch>
        </p:blipFill>
        <p:spPr>
          <a:xfrm>
            <a:off x="373711" y="13542"/>
            <a:ext cx="11818288" cy="2377457"/>
          </a:xfrm>
          <a:prstGeom prst="rect">
            <a:avLst/>
          </a:prstGeom>
        </p:spPr>
      </p:pic>
    </p:spTree>
    <p:extLst>
      <p:ext uri="{BB962C8B-B14F-4D97-AF65-F5344CB8AC3E}">
        <p14:creationId xmlns:p14="http://schemas.microsoft.com/office/powerpoint/2010/main" val="725578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lgn="ctr">
              <a:buNone/>
            </a:pP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b="1" u="sng" dirty="0" smtClean="0"/>
              <a:t>Ausgabensituation</a:t>
            </a:r>
            <a:endParaRPr lang="de-DE" b="1" u="sng" dirty="0"/>
          </a:p>
        </p:txBody>
      </p:sp>
      <p:pic>
        <p:nvPicPr>
          <p:cNvPr id="5" name="Grafik 4"/>
          <p:cNvPicPr>
            <a:picLocks noChangeAspect="1"/>
          </p:cNvPicPr>
          <p:nvPr/>
        </p:nvPicPr>
        <p:blipFill>
          <a:blip r:embed="rId2"/>
          <a:stretch>
            <a:fillRect/>
          </a:stretch>
        </p:blipFill>
        <p:spPr>
          <a:xfrm>
            <a:off x="373711" y="13542"/>
            <a:ext cx="11818288" cy="2377457"/>
          </a:xfrm>
          <a:prstGeom prst="rect">
            <a:avLst/>
          </a:prstGeom>
        </p:spPr>
      </p:pic>
    </p:spTree>
    <p:extLst>
      <p:ext uri="{BB962C8B-B14F-4D97-AF65-F5344CB8AC3E}">
        <p14:creationId xmlns:p14="http://schemas.microsoft.com/office/powerpoint/2010/main" val="385648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1911</Words>
  <Application>Microsoft Office PowerPoint</Application>
  <PresentationFormat>Breitbild</PresentationFormat>
  <Paragraphs>151</Paragraphs>
  <Slides>33</Slides>
  <Notes>10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33</vt:i4>
      </vt:variant>
    </vt:vector>
  </HeadingPairs>
  <TitlesOfParts>
    <vt:vector size="37" baseType="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Gemeinde Forst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Hoffmann, Juergen</dc:creator>
  <cp:lastModifiedBy>Hoffmann, Juergen</cp:lastModifiedBy>
  <cp:revision>105</cp:revision>
  <cp:lastPrinted>2023-09-07T14:46:22Z</cp:lastPrinted>
  <dcterms:created xsi:type="dcterms:W3CDTF">2023-08-30T08:45:21Z</dcterms:created>
  <dcterms:modified xsi:type="dcterms:W3CDTF">2023-09-08T08:17:24Z</dcterms:modified>
</cp:coreProperties>
</file>