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9" r:id="rId2"/>
    <p:sldId id="271" r:id="rId3"/>
    <p:sldId id="260" r:id="rId4"/>
    <p:sldId id="261" r:id="rId5"/>
    <p:sldId id="263" r:id="rId6"/>
    <p:sldId id="287" r:id="rId7"/>
    <p:sldId id="285" r:id="rId8"/>
    <p:sldId id="284" r:id="rId9"/>
    <p:sldId id="272" r:id="rId10"/>
    <p:sldId id="264" r:id="rId11"/>
    <p:sldId id="286" r:id="rId12"/>
    <p:sldId id="273" r:id="rId13"/>
    <p:sldId id="274" r:id="rId14"/>
    <p:sldId id="277" r:id="rId15"/>
    <p:sldId id="276" r:id="rId16"/>
    <p:sldId id="275" r:id="rId17"/>
    <p:sldId id="288" r:id="rId18"/>
    <p:sldId id="278" r:id="rId19"/>
    <p:sldId id="289" r:id="rId20"/>
    <p:sldId id="339" r:id="rId21"/>
    <p:sldId id="340" r:id="rId22"/>
    <p:sldId id="298" r:id="rId23"/>
    <p:sldId id="299" r:id="rId24"/>
    <p:sldId id="300" r:id="rId25"/>
    <p:sldId id="341" r:id="rId26"/>
    <p:sldId id="301" r:id="rId27"/>
    <p:sldId id="302" r:id="rId28"/>
    <p:sldId id="308" r:id="rId29"/>
    <p:sldId id="309" r:id="rId30"/>
    <p:sldId id="310" r:id="rId31"/>
    <p:sldId id="31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3" r:id="rId43"/>
    <p:sldId id="352" r:id="rId44"/>
    <p:sldId id="354" r:id="rId45"/>
    <p:sldId id="356" r:id="rId46"/>
    <p:sldId id="355" r:id="rId47"/>
    <p:sldId id="357" r:id="rId48"/>
    <p:sldId id="358" r:id="rId49"/>
    <p:sldId id="359" r:id="rId50"/>
    <p:sldId id="314" r:id="rId51"/>
    <p:sldId id="315" r:id="rId52"/>
    <p:sldId id="312" r:id="rId53"/>
    <p:sldId id="313" r:id="rId54"/>
    <p:sldId id="316" r:id="rId55"/>
    <p:sldId id="317" r:id="rId56"/>
    <p:sldId id="279" r:id="rId57"/>
    <p:sldId id="280" r:id="rId58"/>
    <p:sldId id="281" r:id="rId59"/>
    <p:sldId id="282" r:id="rId60"/>
    <p:sldId id="283" r:id="rId61"/>
    <p:sldId id="269" r:id="rId62"/>
    <p:sldId id="270" r:id="rId6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44" userDrawn="1">
          <p15:clr>
            <a:srgbClr val="A4A3A4"/>
          </p15:clr>
        </p15:guide>
        <p15:guide id="3" orient="horz" pos="768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296" userDrawn="1">
          <p15:clr>
            <a:srgbClr val="A4A3A4"/>
          </p15:clr>
        </p15:guide>
        <p15:guide id="6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15" autoAdjust="0"/>
    <p:restoredTop sz="99417" autoAdjust="0"/>
  </p:normalViewPr>
  <p:slideViewPr>
    <p:cSldViewPr>
      <p:cViewPr varScale="1">
        <p:scale>
          <a:sx n="66" d="100"/>
          <a:sy n="66" d="100"/>
        </p:scale>
        <p:origin x="660" y="28"/>
      </p:cViewPr>
      <p:guideLst>
        <p:guide orient="horz" pos="2160"/>
        <p:guide orient="horz" pos="144"/>
        <p:guide orient="horz" pos="768"/>
        <p:guide pos="3840"/>
        <p:guide pos="7296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46624225163347"/>
          <c:y val="3.6333599138188878E-2"/>
          <c:w val="0.82412950242921768"/>
          <c:h val="0.80883533259157636"/>
        </c:manualLayout>
      </c:layout>
      <c:lineChart>
        <c:grouping val="standard"/>
        <c:varyColors val="0"/>
        <c:ser>
          <c:idx val="0"/>
          <c:order val="0"/>
          <c:tx>
            <c:strRef>
              <c:f>'Diagramm ZM Überschuss'!$A$5</c:f>
              <c:strCache>
                <c:ptCount val="1"/>
                <c:pt idx="0">
                  <c:v>Ergebnis 2019-2020, Hochrechnung 2021, Plan ab 2022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'Diagramm ZM Überschuss'!$B$2:$N$2</c:f>
              <c:numCache>
                <c:formatCode>General</c:formatCode>
                <c:ptCount val="1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</c:numCache>
            </c:numRef>
          </c:cat>
          <c:val>
            <c:numRef>
              <c:f>'Diagramm ZM Überschuss'!$B$5:$N$5</c:f>
              <c:numCache>
                <c:formatCode>#,##0\ "€"</c:formatCode>
                <c:ptCount val="13"/>
                <c:pt idx="0">
                  <c:v>3733971.3099999987</c:v>
                </c:pt>
                <c:pt idx="1">
                  <c:v>1741784.0300000049</c:v>
                </c:pt>
                <c:pt idx="2">
                  <c:v>186200</c:v>
                </c:pt>
                <c:pt idx="3">
                  <c:v>1052600</c:v>
                </c:pt>
                <c:pt idx="4">
                  <c:v>2044000</c:v>
                </c:pt>
                <c:pt idx="5">
                  <c:v>1361100</c:v>
                </c:pt>
                <c:pt idx="6">
                  <c:v>1842500</c:v>
                </c:pt>
                <c:pt idx="7">
                  <c:v>1894600</c:v>
                </c:pt>
                <c:pt idx="8">
                  <c:v>1906800</c:v>
                </c:pt>
                <c:pt idx="9">
                  <c:v>1890900</c:v>
                </c:pt>
                <c:pt idx="10">
                  <c:v>2114300</c:v>
                </c:pt>
                <c:pt idx="11">
                  <c:v>2342300</c:v>
                </c:pt>
                <c:pt idx="12">
                  <c:v>2584801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0C-4D1E-8B13-C00A39FA6F7F}"/>
            </c:ext>
          </c:extLst>
        </c:ser>
        <c:ser>
          <c:idx val="1"/>
          <c:order val="1"/>
          <c:tx>
            <c:strRef>
              <c:f>'Diagramm ZM Überschuss'!$A$6</c:f>
              <c:strCache>
                <c:ptCount val="1"/>
                <c:pt idx="0">
                  <c:v>Durchschnitt 2019-2031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'Diagramm ZM Überschuss'!$B$2:$N$2</c:f>
              <c:numCache>
                <c:formatCode>General</c:formatCode>
                <c:ptCount val="1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</c:numCache>
            </c:numRef>
          </c:cat>
          <c:val>
            <c:numRef>
              <c:f>'Diagramm ZM Überschuss'!$B$6:$N$6</c:f>
              <c:numCache>
                <c:formatCode>_-* #,##0\ [$€-407]_-;\-* #,##0\ [$€-407]_-;_-* "-"??\ [$€-407]_-;_-@_-</c:formatCode>
                <c:ptCount val="13"/>
                <c:pt idx="0">
                  <c:v>1899681.2569230772</c:v>
                </c:pt>
                <c:pt idx="1">
                  <c:v>1899681.2569230772</c:v>
                </c:pt>
                <c:pt idx="2">
                  <c:v>1899681.2569230772</c:v>
                </c:pt>
                <c:pt idx="3">
                  <c:v>1899681.2569230772</c:v>
                </c:pt>
                <c:pt idx="4">
                  <c:v>1899681.2569230772</c:v>
                </c:pt>
                <c:pt idx="5">
                  <c:v>1899681.2569230772</c:v>
                </c:pt>
                <c:pt idx="6">
                  <c:v>1899681.2569230772</c:v>
                </c:pt>
                <c:pt idx="7">
                  <c:v>1899681.2569230772</c:v>
                </c:pt>
                <c:pt idx="8">
                  <c:v>1899681.2569230772</c:v>
                </c:pt>
                <c:pt idx="9">
                  <c:v>1899681.2569230772</c:v>
                </c:pt>
                <c:pt idx="10">
                  <c:v>1899681.2569230772</c:v>
                </c:pt>
                <c:pt idx="11">
                  <c:v>1899681.2569230772</c:v>
                </c:pt>
                <c:pt idx="12">
                  <c:v>1899681.2569230772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0C-4D1E-8B13-C00A39FA6F7F}"/>
            </c:ext>
          </c:extLst>
        </c:ser>
        <c:ser>
          <c:idx val="2"/>
          <c:order val="2"/>
          <c:tx>
            <c:strRef>
              <c:f>'Diagramm ZM Überschuss'!$A$8</c:f>
              <c:strCache>
                <c:ptCount val="1"/>
                <c:pt idx="0">
                  <c:v>Zielwert: 1.500.000 €</c:v>
                </c:pt>
              </c:strCache>
            </c:strRef>
          </c:tx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'Diagramm ZM Überschuss'!$B$2:$N$2</c:f>
              <c:numCache>
                <c:formatCode>General</c:formatCode>
                <c:ptCount val="1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</c:numCache>
            </c:numRef>
          </c:cat>
          <c:val>
            <c:numRef>
              <c:f>'Diagramm ZM Überschuss'!$B$8:$N$8</c:f>
              <c:numCache>
                <c:formatCode>_-* #,##0\ [$€-407]_-;\-* #,##0\ [$€-407]_-;_-* "-"??\ [$€-407]_-;_-@_-</c:formatCode>
                <c:ptCount val="13"/>
                <c:pt idx="0">
                  <c:v>1500000</c:v>
                </c:pt>
                <c:pt idx="1">
                  <c:v>1500000</c:v>
                </c:pt>
                <c:pt idx="2">
                  <c:v>1500000</c:v>
                </c:pt>
                <c:pt idx="3">
                  <c:v>1500000</c:v>
                </c:pt>
                <c:pt idx="4">
                  <c:v>1500000</c:v>
                </c:pt>
                <c:pt idx="5">
                  <c:v>1500000</c:v>
                </c:pt>
                <c:pt idx="6">
                  <c:v>1500000</c:v>
                </c:pt>
                <c:pt idx="7">
                  <c:v>1500000</c:v>
                </c:pt>
                <c:pt idx="8">
                  <c:v>1500000</c:v>
                </c:pt>
                <c:pt idx="9">
                  <c:v>1500000</c:v>
                </c:pt>
                <c:pt idx="10">
                  <c:v>1500000</c:v>
                </c:pt>
                <c:pt idx="11">
                  <c:v>1500000</c:v>
                </c:pt>
                <c:pt idx="12">
                  <c:v>1500000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0C-4D1E-8B13-C00A39FA6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791832"/>
        <c:axId val="506792816"/>
      </c:lineChart>
      <c:catAx>
        <c:axId val="50679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6792816"/>
        <c:crosses val="autoZero"/>
        <c:auto val="1"/>
        <c:lblAlgn val="ctr"/>
        <c:lblOffset val="100"/>
        <c:noMultiLvlLbl val="0"/>
      </c:catAx>
      <c:valAx>
        <c:axId val="50679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679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18009716870497E-2"/>
          <c:y val="0.9037973682718472"/>
          <c:w val="0.95741564751214614"/>
          <c:h val="7.63843049255044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27154637798789"/>
          <c:y val="2.472952086553323E-2"/>
          <c:w val="0.8560301046706511"/>
          <c:h val="0.75927320522338104"/>
        </c:manualLayout>
      </c:layout>
      <c:lineChart>
        <c:grouping val="standard"/>
        <c:varyColors val="0"/>
        <c:ser>
          <c:idx val="0"/>
          <c:order val="0"/>
          <c:tx>
            <c:strRef>
              <c:f>'Diagramm ZM Überschuss'!$A$3</c:f>
              <c:strCache>
                <c:ptCount val="1"/>
                <c:pt idx="0">
                  <c:v>HHPlan 2020-2025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'Diagramm ZM Überschuss'!$B$2:$H$2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'Diagramm ZM Überschuss'!$B$3:$H$3</c:f>
              <c:numCache>
                <c:formatCode>#,##0\ "€"</c:formatCode>
                <c:ptCount val="7"/>
                <c:pt idx="0">
                  <c:v>2350400</c:v>
                </c:pt>
                <c:pt idx="1">
                  <c:v>1312700</c:v>
                </c:pt>
                <c:pt idx="2">
                  <c:v>569800</c:v>
                </c:pt>
                <c:pt idx="3">
                  <c:v>1388200</c:v>
                </c:pt>
                <c:pt idx="4">
                  <c:v>2039300</c:v>
                </c:pt>
                <c:pt idx="5">
                  <c:v>1467700</c:v>
                </c:pt>
                <c:pt idx="6">
                  <c:v>1133700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5F-4237-AA2E-C189CB7AB7D0}"/>
            </c:ext>
          </c:extLst>
        </c:ser>
        <c:ser>
          <c:idx val="1"/>
          <c:order val="1"/>
          <c:tx>
            <c:strRef>
              <c:f>'Diagramm ZM Überschuss'!$A$4</c:f>
              <c:strCache>
                <c:ptCount val="1"/>
                <c:pt idx="0">
                  <c:v>Ergebnis 2019, HHPlan 2020-2025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'Diagramm ZM Überschuss'!$B$2:$H$2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'Diagramm ZM Überschuss'!$B$4:$H$4</c:f>
              <c:numCache>
                <c:formatCode>#,##0\ "€"</c:formatCode>
                <c:ptCount val="7"/>
                <c:pt idx="0">
                  <c:v>3733971.3099999987</c:v>
                </c:pt>
                <c:pt idx="1">
                  <c:v>1312700</c:v>
                </c:pt>
                <c:pt idx="2">
                  <c:v>-2044800</c:v>
                </c:pt>
                <c:pt idx="3">
                  <c:v>999000</c:v>
                </c:pt>
                <c:pt idx="4">
                  <c:v>2375200</c:v>
                </c:pt>
                <c:pt idx="5">
                  <c:v>1699100</c:v>
                </c:pt>
                <c:pt idx="6">
                  <c:v>1274300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5F-4237-AA2E-C189CB7AB7D0}"/>
            </c:ext>
          </c:extLst>
        </c:ser>
        <c:ser>
          <c:idx val="2"/>
          <c:order val="2"/>
          <c:tx>
            <c:strRef>
              <c:f>'Diagramm ZM Überschuss'!$A$5</c:f>
              <c:strCache>
                <c:ptCount val="1"/>
                <c:pt idx="0">
                  <c:v>Ergebnis 2019-2020, Hochrechnung 2021, Plan ab 2022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'Diagramm ZM Überschuss'!$B$2:$H$2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'Diagramm ZM Überschuss'!$B$5:$H$5</c:f>
              <c:numCache>
                <c:formatCode>#,##0\ "€"</c:formatCode>
                <c:ptCount val="7"/>
                <c:pt idx="0">
                  <c:v>3733971.3099999987</c:v>
                </c:pt>
                <c:pt idx="1">
                  <c:v>1741784.0300000049</c:v>
                </c:pt>
                <c:pt idx="2">
                  <c:v>186200</c:v>
                </c:pt>
                <c:pt idx="3">
                  <c:v>1052600</c:v>
                </c:pt>
                <c:pt idx="4">
                  <c:v>2044000</c:v>
                </c:pt>
                <c:pt idx="5">
                  <c:v>1361100</c:v>
                </c:pt>
                <c:pt idx="6">
                  <c:v>1842500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5F-4237-AA2E-C189CB7AB7D0}"/>
            </c:ext>
          </c:extLst>
        </c:ser>
        <c:ser>
          <c:idx val="3"/>
          <c:order val="3"/>
          <c:tx>
            <c:strRef>
              <c:f>'Diagramm ZM Überschuss'!$A$7</c:f>
              <c:strCache>
                <c:ptCount val="1"/>
                <c:pt idx="0">
                  <c:v>Durchschnitt 2019-2025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'Diagramm ZM Überschuss'!$B$2:$H$2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'Diagramm ZM Überschuss'!$B$7:$H$7</c:f>
              <c:numCache>
                <c:formatCode>_-* #,##0\ [$€-407]_-;\-* #,##0\ [$€-407]_-;_-* "-"??\ [$€-407]_-;_-@_-</c:formatCode>
                <c:ptCount val="7"/>
                <c:pt idx="0">
                  <c:v>1708879.3342857149</c:v>
                </c:pt>
                <c:pt idx="1">
                  <c:v>1708879.3342857149</c:v>
                </c:pt>
                <c:pt idx="2">
                  <c:v>1708879.3342857149</c:v>
                </c:pt>
                <c:pt idx="3">
                  <c:v>1708879.3342857149</c:v>
                </c:pt>
                <c:pt idx="4">
                  <c:v>1708879.3342857149</c:v>
                </c:pt>
                <c:pt idx="5">
                  <c:v>1708879.3342857149</c:v>
                </c:pt>
                <c:pt idx="6">
                  <c:v>1708879.3342857149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5F-4237-AA2E-C189CB7AB7D0}"/>
            </c:ext>
          </c:extLst>
        </c:ser>
        <c:ser>
          <c:idx val="4"/>
          <c:order val="4"/>
          <c:tx>
            <c:strRef>
              <c:f>'Diagramm ZM Überschuss'!$A$8</c:f>
              <c:strCache>
                <c:ptCount val="1"/>
                <c:pt idx="0">
                  <c:v>Zielwert: 1.500.000 €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'Diagramm ZM Überschuss'!$B$2:$H$2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'Diagramm ZM Überschuss'!$B$8:$H$8</c:f>
              <c:numCache>
                <c:formatCode>_-* #,##0\ [$€-407]_-;\-* #,##0\ [$€-407]_-;_-* "-"??\ [$€-407]_-;_-@_-</c:formatCode>
                <c:ptCount val="7"/>
                <c:pt idx="0">
                  <c:v>1500000</c:v>
                </c:pt>
                <c:pt idx="1">
                  <c:v>1500000</c:v>
                </c:pt>
                <c:pt idx="2">
                  <c:v>1500000</c:v>
                </c:pt>
                <c:pt idx="3">
                  <c:v>1500000</c:v>
                </c:pt>
                <c:pt idx="4">
                  <c:v>1500000</c:v>
                </c:pt>
                <c:pt idx="5">
                  <c:v>1500000</c:v>
                </c:pt>
                <c:pt idx="6">
                  <c:v>1500000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D5F-4237-AA2E-C189CB7AB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5609592"/>
        <c:axId val="535612544"/>
      </c:lineChart>
      <c:catAx>
        <c:axId val="535609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5612544"/>
        <c:crosses val="autoZero"/>
        <c:auto val="1"/>
        <c:lblAlgn val="ctr"/>
        <c:lblOffset val="100"/>
        <c:noMultiLvlLbl val="0"/>
      </c:catAx>
      <c:valAx>
        <c:axId val="53561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5609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53F9F-3A64-AF4F-A289-10E3D743AEB4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66211-C57E-6B43-92E1-98E366134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168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724506C0-3FFE-45A5-803D-9F4FC5464A70}" type="datetimeFigureOut">
              <a:rPr lang="de-DE"/>
              <a:pPr/>
              <a:t>14.12.2021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F8646707-6BBD-41A9-B4DF-0C76A73A2D2A}" type="slidenum">
              <a:rPr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223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r>
              <a:rPr lang="de-DE" dirty="0" smtClean="0"/>
              <a:t>Diese Vorlage eignet sich als Ausgangspunkt für Aktualisierungen zu</a:t>
            </a:r>
            <a:r>
              <a:rPr lang="de-DE" baseline="0" dirty="0" smtClean="0"/>
              <a:t> Projektmeilensteinen.</a:t>
            </a:r>
            <a:endParaRPr lang="de-DE" dirty="0" smtClean="0"/>
          </a:p>
          <a:p>
            <a:endParaRPr lang="de-DE" baseline="0" dirty="0" smtClean="0"/>
          </a:p>
          <a:p>
            <a:pPr lvl="0"/>
            <a:r>
              <a:rPr lang="de-DE" sz="1000" b="1" dirty="0" smtClean="0"/>
              <a:t>Abschnitte</a:t>
            </a:r>
            <a:endParaRPr lang="de-DE" sz="1000" b="0" dirty="0" smtClean="0"/>
          </a:p>
          <a:p>
            <a:pPr lvl="0"/>
            <a:r>
              <a:rPr lang="de-DE" sz="1000" b="0" baseline="0" dirty="0" smtClean="0"/>
              <a:t>Abschnitte können Sie bei der Gliederung Ihrer Folien unterstützen oder die Zusammenarbeit zwischen mehreren Autoren erleichtern. Klicken Sie auf der Registerkarte </a:t>
            </a:r>
            <a:r>
              <a:rPr lang="de-DE" sz="1000" b="1" baseline="0" dirty="0" smtClean="0"/>
              <a:t>Erste Folie</a:t>
            </a:r>
            <a:r>
              <a:rPr lang="de-DE" sz="1000" b="0" baseline="0" dirty="0" smtClean="0"/>
              <a:t> unter Folien auf </a:t>
            </a:r>
            <a:r>
              <a:rPr lang="de-DE" sz="1000" b="1" baseline="0" dirty="0" smtClean="0"/>
              <a:t>Abschnitt</a:t>
            </a:r>
            <a:r>
              <a:rPr lang="de-DE" sz="1000" b="0" baseline="0" dirty="0" smtClean="0"/>
              <a:t>, und klicken Sie dann auf </a:t>
            </a:r>
            <a:r>
              <a:rPr lang="de-DE" sz="1000" b="1" baseline="0" dirty="0" smtClean="0"/>
              <a:t>Abschnitt hinzufügen</a:t>
            </a:r>
            <a:r>
              <a:rPr lang="de-DE" sz="1000" b="0" baseline="0" dirty="0" smtClean="0"/>
              <a:t>.</a:t>
            </a:r>
            <a:endParaRPr lang="de-DE" sz="1000" b="0" dirty="0" smtClean="0"/>
          </a:p>
          <a:p>
            <a:pPr lvl="0"/>
            <a:endParaRPr lang="de-DE" sz="1000" b="1" dirty="0" smtClean="0"/>
          </a:p>
          <a:p>
            <a:pPr lvl="0"/>
            <a:r>
              <a:rPr lang="de-DE" sz="1000" b="1" dirty="0" smtClean="0"/>
              <a:t>Notizen</a:t>
            </a:r>
          </a:p>
          <a:p>
            <a:pPr lvl="0"/>
            <a:r>
              <a:rPr lang="de-DE" sz="1000" dirty="0" smtClean="0"/>
              <a:t>Verwenden Sie den Notizenbereich für Vortragsnotizen oder optionale Detailinformationen für Ihr Publikum.</a:t>
            </a:r>
            <a:r>
              <a:rPr lang="de-DE" sz="1000" baseline="0" dirty="0" smtClean="0"/>
              <a:t> </a:t>
            </a:r>
            <a:r>
              <a:rPr lang="de-DE" sz="1000" baseline="0" smtClean="0"/>
              <a:t>Sie können diese Notizen während der Präsentation in der Referentenansicht anzeigen.  </a:t>
            </a:r>
            <a:endParaRPr lang="de-DE" sz="1000" baseline="0" dirty="0" smtClean="0"/>
          </a:p>
          <a:p>
            <a:pPr lvl="0">
              <a:buFontTx/>
              <a:buNone/>
            </a:pPr>
            <a:r>
              <a:rPr lang="de-DE" sz="1000" dirty="0" smtClean="0"/>
              <a:t>Achten Sie auf den Schriftgrad (für Barrierefreiheit, Sichtbarkeit, Videoerstellung und Onlineproduktion wichtig)</a:t>
            </a:r>
          </a:p>
          <a:p>
            <a:pPr lvl="0"/>
            <a:endParaRPr lang="de-DE" sz="1000" dirty="0" smtClean="0"/>
          </a:p>
          <a:p>
            <a:pPr lvl="0">
              <a:buFontTx/>
              <a:buNone/>
            </a:pPr>
            <a:r>
              <a:rPr lang="de-DE" sz="1000" b="1" dirty="0" smtClean="0"/>
              <a:t>Abgestimmte Farben </a:t>
            </a:r>
          </a:p>
          <a:p>
            <a:pPr lvl="0">
              <a:buFontTx/>
              <a:buNone/>
            </a:pPr>
            <a:r>
              <a:rPr lang="de-DE" sz="1000" dirty="0" smtClean="0"/>
              <a:t>Achten Sie besonders auf Diagramme, Illustrationen und Textfelder.</a:t>
            </a:r>
            <a:r>
              <a:rPr lang="de-DE" sz="1000" baseline="0" dirty="0" smtClean="0"/>
              <a:t> </a:t>
            </a:r>
            <a:endParaRPr lang="de-DE" sz="1000" dirty="0" smtClean="0"/>
          </a:p>
          <a:p>
            <a:pPr lvl="0"/>
            <a:r>
              <a:rPr lang="de-DE" sz="1000" dirty="0" smtClean="0"/>
              <a:t>Bedenken Sie, dass Teilnehmer schwarzweiß oder in </a:t>
            </a:r>
            <a:r>
              <a:rPr lang="de-DE" sz="1000" dirty="0" err="1" smtClean="0"/>
              <a:t>Graustufen drucken</a:t>
            </a:r>
            <a:r>
              <a:rPr lang="de-DE" sz="1000" dirty="0" smtClean="0"/>
              <a:t>. Erstellen Sie einen Probedruck, um sicherzustellen, dass Ihre Farben funktionieren, wenn Ihre Teilnehmer in schwarzweiß und </a:t>
            </a:r>
            <a:r>
              <a:rPr lang="de-DE" sz="1000" dirty="0" err="1" smtClean="0"/>
              <a:t>Graustufen drucken</a:t>
            </a:r>
            <a:r>
              <a:rPr lang="de-DE" sz="1000" dirty="0" smtClean="0"/>
              <a:t>.</a:t>
            </a:r>
          </a:p>
          <a:p>
            <a:pPr lvl="0">
              <a:buFontTx/>
              <a:buNone/>
            </a:pPr>
            <a:endParaRPr lang="de-DE" sz="1000" dirty="0" smtClean="0"/>
          </a:p>
          <a:p>
            <a:pPr lvl="0">
              <a:buFontTx/>
              <a:buNone/>
            </a:pPr>
            <a:r>
              <a:rPr lang="de-DE" sz="1000" b="1" dirty="0" smtClean="0"/>
              <a:t>Grafiken, Tabellen und Diagramme</a:t>
            </a:r>
          </a:p>
          <a:p>
            <a:pPr lvl="0"/>
            <a:r>
              <a:rPr lang="de-DE" sz="1000" dirty="0" smtClean="0"/>
              <a:t>Gestalten Sie einfach: Verwenden Sie möglichst einheitliche Formate und Farben, die nicht vom Inhalt ablenken.</a:t>
            </a:r>
          </a:p>
          <a:p>
            <a:pPr lvl="0"/>
            <a:r>
              <a:rPr lang="de-DE" sz="1000" dirty="0" smtClean="0"/>
              <a:t>Beschriften Sie alle Diagramme und Tabellen.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684">
              <a:defRPr lang="de-DE"/>
            </a:pPr>
            <a:r>
              <a:rPr lang="de-DE" dirty="0" smtClean="0"/>
              <a:t>Diese Vorlage eignet sich als Ausgangspunkt für Aktualisierungen zu</a:t>
            </a:r>
            <a:r>
              <a:rPr lang="de-DE" baseline="0" dirty="0" smtClean="0"/>
              <a:t> Projektmeilensteinen.</a:t>
            </a:r>
            <a:endParaRPr lang="de-DE" dirty="0" smtClean="0"/>
          </a:p>
          <a:p>
            <a:endParaRPr lang="de-DE" baseline="0" dirty="0" smtClean="0"/>
          </a:p>
          <a:p>
            <a:pPr lvl="0"/>
            <a:r>
              <a:rPr lang="de-DE" sz="1000" b="1" dirty="0"/>
              <a:t>Abschnitte</a:t>
            </a:r>
            <a:endParaRPr lang="de-DE" sz="1000" dirty="0"/>
          </a:p>
          <a:p>
            <a:pPr lvl="0"/>
            <a:r>
              <a:rPr lang="de-DE" sz="1000" dirty="0"/>
              <a:t>Abschnitte können Sie bei der Gliederung Ihrer Folien unterstützen oder die Zusammenarbeit zwischen mehreren Autoren erleichtern. Klicken Sie auf der Registerkarte </a:t>
            </a:r>
            <a:r>
              <a:rPr lang="de-DE" sz="1000" b="1" dirty="0"/>
              <a:t>Erste Folie</a:t>
            </a:r>
            <a:r>
              <a:rPr lang="de-DE" sz="1000" dirty="0"/>
              <a:t> unter Folien auf </a:t>
            </a:r>
            <a:r>
              <a:rPr lang="de-DE" sz="1000" b="1" dirty="0"/>
              <a:t>Abschnitt</a:t>
            </a:r>
            <a:r>
              <a:rPr lang="de-DE" sz="1000" dirty="0"/>
              <a:t>, und klicken Sie dann auf </a:t>
            </a:r>
            <a:r>
              <a:rPr lang="de-DE" sz="1000" b="1" dirty="0"/>
              <a:t>Abschnitt hinzufügen</a:t>
            </a:r>
            <a:r>
              <a:rPr lang="de-DE" sz="1000" dirty="0"/>
              <a:t>.</a:t>
            </a:r>
          </a:p>
          <a:p>
            <a:pPr lvl="0"/>
            <a:endParaRPr lang="de-DE" sz="1000" b="1" dirty="0"/>
          </a:p>
          <a:p>
            <a:pPr lvl="0"/>
            <a:r>
              <a:rPr lang="de-DE" sz="1000" b="1" dirty="0"/>
              <a:t>Notizen</a:t>
            </a:r>
          </a:p>
          <a:p>
            <a:pPr lvl="0"/>
            <a:r>
              <a:rPr lang="de-DE" sz="1000" dirty="0"/>
              <a:t>Verwenden Sie den Notizenbereich für Vortragsnotizen oder optionale Detailinformationen für Ihr Publikum. Sie können diese Notizen während der Präsentation in der Referentenansicht anzeigen.  </a:t>
            </a:r>
          </a:p>
          <a:p>
            <a:pPr lvl="0">
              <a:buFontTx/>
              <a:buNone/>
            </a:pPr>
            <a:r>
              <a:rPr lang="de-DE" sz="1000" dirty="0"/>
              <a:t>Achten Sie auf den Schriftgrad (für Barrierefreiheit, Sichtbarkeit, Videoerstellung und Onlineproduktion wichtig)</a:t>
            </a:r>
          </a:p>
          <a:p>
            <a:pPr lvl="0"/>
            <a:endParaRPr lang="de-DE" sz="1000" dirty="0"/>
          </a:p>
          <a:p>
            <a:pPr lvl="0">
              <a:buFontTx/>
              <a:buNone/>
            </a:pPr>
            <a:r>
              <a:rPr lang="de-DE" sz="1000" b="1" dirty="0"/>
              <a:t>Abgestimmte Farben </a:t>
            </a:r>
          </a:p>
          <a:p>
            <a:pPr lvl="0">
              <a:buFontTx/>
              <a:buNone/>
            </a:pPr>
            <a:r>
              <a:rPr lang="de-DE" sz="1000" dirty="0"/>
              <a:t>Achten Sie besonders auf Diagramme, Illustrationen und Textfelder. </a:t>
            </a:r>
          </a:p>
          <a:p>
            <a:pPr lvl="0"/>
            <a:r>
              <a:rPr lang="de-DE" sz="1000" dirty="0"/>
              <a:t>Bedenken Sie, dass Teilnehmer schwarzweiß oder in Graustufen drucken. Erstellen Sie einen Probedruck, um sicherzustellen, dass Ihre Farben funktionieren, wenn Ihre Teilnehmer in schwarzweiß und Graustufen drucken.</a:t>
            </a:r>
          </a:p>
          <a:p>
            <a:pPr lvl="0">
              <a:buFontTx/>
              <a:buNone/>
            </a:pPr>
            <a:endParaRPr lang="de-DE" sz="1000" dirty="0"/>
          </a:p>
          <a:p>
            <a:pPr lvl="0">
              <a:buFontTx/>
              <a:buNone/>
            </a:pPr>
            <a:r>
              <a:rPr lang="de-DE" sz="1000" b="1" dirty="0"/>
              <a:t>Grafiken, Tabellen und Diagramme</a:t>
            </a:r>
          </a:p>
          <a:p>
            <a:pPr lvl="0"/>
            <a:r>
              <a:rPr lang="de-DE" sz="1000" dirty="0"/>
              <a:t>Gestalten Sie einfach: Verwenden Sie möglichst einheitliche Formate und Farben, die nicht vom Inhalt ablenken.</a:t>
            </a:r>
          </a:p>
          <a:p>
            <a:pPr lvl="0"/>
            <a:r>
              <a:rPr lang="de-DE" sz="1000" dirty="0"/>
              <a:t>Beschriften Sie alle Diagramme und Tabellen.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* im Finanzhaushalt werden beim Überschuss die Netto-Abschreibungen berücksichtigt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36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Silhouette-Farb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2575"/>
            <a:ext cx="10160000" cy="761999"/>
          </a:xfrm>
          <a:prstGeom prst="rect">
            <a:avLst/>
          </a:prstGeom>
        </p:spPr>
        <p:txBody>
          <a:bodyPr lIns="0" tIns="0" rIns="0" bIns="0" anchor="t"/>
          <a:lstStyle>
            <a:lvl1pPr algn="l" eaLnBrk="1" latinLnBrk="0" hangingPunct="1">
              <a:defRPr kumimoji="0" lang="de-D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eaLnBrk="1" latinLnBrk="0" hangingPunct="1"/>
            <a:r>
              <a:rPr kumimoji="0" lang="de-DE" dirty="0" smtClean="0"/>
              <a:t>Mastertitelformat bearbeiten</a:t>
            </a:r>
            <a:endParaRPr kumimoji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981200"/>
            <a:ext cx="10160000" cy="1295400"/>
          </a:xfrm>
          <a:prstGeom prst="rect">
            <a:avLst/>
          </a:prstGeom>
        </p:spPr>
        <p:txBody>
          <a:bodyPr lIns="0" tIns="46800" rIns="0" bIns="0">
            <a:normAutofit/>
          </a:bodyPr>
          <a:lstStyle>
            <a:lvl1pPr marL="0" indent="0" algn="l" eaLnBrk="1" latinLnBrk="0" hangingPunct="1">
              <a:buNone/>
              <a:defRPr kumimoji="0" lang="de-DE" sz="20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 eaLnBrk="1" latinLnBrk="0" hangingPunct="1">
              <a:buNone/>
              <a:defRPr kumimoji="0" lang="de-DE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de-DE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de-DE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de-DE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de-DE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de-DE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de-DE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de-DE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de-DE" dirty="0"/>
              <a:t>Zum Bearbeiten klicken</a:t>
            </a:r>
          </a:p>
        </p:txBody>
      </p:sp>
      <p:pic>
        <p:nvPicPr>
          <p:cNvPr id="5" name="Bild 4" descr="Logo.jpg"/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733" y="211088"/>
            <a:ext cx="805668" cy="1008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17708"/>
            <a:ext cx="10972800" cy="914400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 eaLnBrk="1" latinLnBrk="0" hangingPunct="1">
              <a:defRPr kumimoji="0" lang="de-DE" sz="2800">
                <a:latin typeface="Arial"/>
                <a:cs typeface="Arial"/>
              </a:defRPr>
            </a:lvl1pPr>
          </a:lstStyle>
          <a:p>
            <a:pPr eaLnBrk="1" latinLnBrk="0" hangingPunct="1"/>
            <a:r>
              <a:rPr kumimoji="0" lang="de-DE" dirty="0" smtClean="0"/>
              <a:t>Mastertitelformat bearbeiten </a:t>
            </a:r>
            <a:endParaRPr kumimoj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2109"/>
            <a:ext cx="10972800" cy="429736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de-DE" sz="2000">
                <a:latin typeface="Arial"/>
                <a:cs typeface="Arial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de-DE" sz="1800">
                <a:latin typeface="Arial"/>
                <a:cs typeface="Arial"/>
              </a:defRPr>
            </a:lvl2pPr>
            <a:lvl3pPr eaLnBrk="1" latinLnBrk="0" hangingPunct="1">
              <a:defRPr kumimoji="0" lang="de-DE" sz="2000">
                <a:latin typeface="Arial"/>
                <a:cs typeface="Arial"/>
              </a:defRPr>
            </a:lvl3pPr>
            <a:lvl4pPr eaLnBrk="1" latinLnBrk="0" hangingPunct="1">
              <a:defRPr kumimoji="0" lang="de-DE" sz="2000">
                <a:latin typeface="Arial"/>
                <a:cs typeface="Arial"/>
              </a:defRPr>
            </a:lvl4pPr>
            <a:lvl5pPr eaLnBrk="1" latinLnBrk="0" hangingPunct="1">
              <a:defRPr kumimoji="0" lang="de-DE" sz="2000">
                <a:latin typeface="Arial"/>
                <a:cs typeface="Arial"/>
              </a:defRPr>
            </a:lvl5pPr>
          </a:lstStyle>
          <a:p>
            <a:pPr lvl="0" eaLnBrk="1" latinLnBrk="0" hangingPunct="1"/>
            <a:r>
              <a:rPr kumimoji="0" lang="de-DE" dirty="0" smtClean="0"/>
              <a:t>Mastertextformat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latinLnBrk="0" hangingPunct="1">
              <a:defRPr kumimoji="0" lang="de-DE"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D8AE16B-CB1C-4522-BA31-3AF7FEB01859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4400" y="6356351"/>
            <a:ext cx="528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de-DE"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eaLnBrk="1" latinLnBrk="0" hangingPunct="1">
              <a:defRPr kumimoji="0" lang="de-DE"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15FC477-0A05-4F3E-8EE9-E015C9089D5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17708"/>
            <a:ext cx="10972800" cy="914400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 eaLnBrk="1" latinLnBrk="0" hangingPunct="1">
              <a:defRPr kumimoji="0" lang="de-DE" sz="2800">
                <a:latin typeface="Arial"/>
                <a:cs typeface="Arial"/>
              </a:defRPr>
            </a:lvl1pPr>
          </a:lstStyle>
          <a:p>
            <a:pPr eaLnBrk="1" latinLnBrk="0" hangingPunct="1"/>
            <a:r>
              <a:rPr kumimoji="0" lang="de-DE" dirty="0" smtClean="0"/>
              <a:t>Mastertitelformat bearbeiten </a:t>
            </a:r>
            <a:endParaRPr kumimoj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232108"/>
            <a:ext cx="5181600" cy="433049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de-DE" sz="2000">
                <a:latin typeface="Arial"/>
                <a:cs typeface="Arial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de-DE" sz="1800">
                <a:latin typeface="Arial"/>
                <a:cs typeface="Arial"/>
              </a:defRPr>
            </a:lvl2pPr>
            <a:lvl3pPr eaLnBrk="1" latinLnBrk="0" hangingPunct="1">
              <a:defRPr kumimoji="0" lang="de-DE" sz="2000">
                <a:latin typeface="Arial"/>
                <a:cs typeface="Arial"/>
              </a:defRPr>
            </a:lvl3pPr>
            <a:lvl4pPr eaLnBrk="1" latinLnBrk="0" hangingPunct="1">
              <a:defRPr kumimoji="0" lang="de-DE" sz="2000">
                <a:latin typeface="Arial"/>
                <a:cs typeface="Arial"/>
              </a:defRPr>
            </a:lvl4pPr>
            <a:lvl5pPr eaLnBrk="1" latinLnBrk="0" hangingPunct="1">
              <a:defRPr kumimoji="0" lang="de-DE" sz="2000">
                <a:latin typeface="Arial"/>
                <a:cs typeface="Arial"/>
              </a:defRPr>
            </a:lvl5pPr>
          </a:lstStyle>
          <a:p>
            <a:pPr lvl="0" eaLnBrk="1" latinLnBrk="0" hangingPunct="1"/>
            <a:r>
              <a:rPr kumimoji="0" lang="de-DE" dirty="0" smtClean="0"/>
              <a:t>Mastertextformat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latinLnBrk="0" hangingPunct="1">
              <a:defRPr kumimoji="0" lang="de-DE"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4CB6B38-3AE7-453D-9407-9443692A0F64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4400" y="6356351"/>
            <a:ext cx="528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de-DE"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eaLnBrk="1" latinLnBrk="0" hangingPunct="1">
              <a:defRPr kumimoji="0" lang="de-DE"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15FC477-0A05-4F3E-8EE9-E015C9089D5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400800" y="1232108"/>
            <a:ext cx="5181600" cy="433049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de-DE" sz="2000">
                <a:latin typeface="Arial"/>
                <a:cs typeface="Arial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de-DE" sz="1800">
                <a:latin typeface="Arial"/>
                <a:cs typeface="Arial"/>
              </a:defRPr>
            </a:lvl2pPr>
            <a:lvl3pPr eaLnBrk="1" latinLnBrk="0" hangingPunct="1">
              <a:defRPr kumimoji="0" lang="de-DE" sz="2000">
                <a:latin typeface="Arial"/>
                <a:cs typeface="Arial"/>
              </a:defRPr>
            </a:lvl3pPr>
            <a:lvl4pPr eaLnBrk="1" latinLnBrk="0" hangingPunct="1">
              <a:defRPr kumimoji="0" lang="de-DE" sz="2000">
                <a:latin typeface="Arial"/>
                <a:cs typeface="Arial"/>
              </a:defRPr>
            </a:lvl4pPr>
            <a:lvl5pPr eaLnBrk="1" latinLnBrk="0" hangingPunct="1">
              <a:defRPr kumimoji="0" lang="de-DE" sz="2000">
                <a:latin typeface="Arial"/>
                <a:cs typeface="Arial"/>
              </a:defRPr>
            </a:lvl5pPr>
          </a:lstStyle>
          <a:p>
            <a:pPr lvl="0" eaLnBrk="1" latinLnBrk="0" hangingPunct="1"/>
            <a:r>
              <a:rPr kumimoji="0" lang="de-DE" dirty="0" smtClean="0"/>
              <a:t>Mastertextformat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dirty="0"/>
          </a:p>
        </p:txBody>
      </p:sp>
    </p:spTree>
    <p:extLst>
      <p:ext uri="{BB962C8B-B14F-4D97-AF65-F5344CB8AC3E}">
        <p14:creationId xmlns:p14="http://schemas.microsoft.com/office/powerpoint/2010/main" val="410149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ilhouette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0778180" y="211088"/>
            <a:ext cx="816000" cy="100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80975" dist="38100" dir="19500000" algn="tl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Bild 7" descr="Logo.jpg"/>
          <p:cNvPicPr>
            <a:picLocks noChangeAspect="1"/>
          </p:cNvPicPr>
          <p:nvPr userDrawn="1"/>
        </p:nvPicPr>
        <p:blipFill>
          <a:blip r:embed="rId6" cstate="email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513" y="211088"/>
            <a:ext cx="805668" cy="10081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kumimoji="0" lang="de-DE" sz="28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de-DE"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de-DE"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de-DE"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de-DE"/>
      </a:defPPr>
      <a:lvl1pPr marL="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Gemeinderatssitzung 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/>
              <a:t> 14.12.2021</a:t>
            </a:r>
            <a:endParaRPr lang="de-DE" dirty="0" smtClean="0"/>
          </a:p>
          <a:p>
            <a:endParaRPr lang="de-DE" dirty="0"/>
          </a:p>
          <a:p>
            <a:pPr algn="ctr"/>
            <a:r>
              <a:rPr lang="de-DE" sz="2800" dirty="0"/>
              <a:t>Öffentlicher Teil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3A1539-79E8-4D88-B2CF-6C4549DA0B6A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438400" y="20574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Änderung der Hundesteuersatzung zum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01.01.2022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Der vorliegende Satzungsentwurf sieht folgende Änderung vor: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  <a:tabLst>
                <a:tab pos="8613775" algn="r"/>
                <a:tab pos="9417050" algn="r"/>
              </a:tabLst>
            </a:pPr>
            <a:r>
              <a:rPr lang="de-DE" dirty="0" smtClean="0"/>
              <a:t>Erhöhung </a:t>
            </a:r>
            <a:r>
              <a:rPr lang="de-DE" dirty="0"/>
              <a:t>für den </a:t>
            </a:r>
            <a:r>
              <a:rPr lang="de-DE" dirty="0" err="1" smtClean="0"/>
              <a:t>Ersthund</a:t>
            </a:r>
            <a:r>
              <a:rPr lang="de-DE" dirty="0" smtClean="0"/>
              <a:t> von	69,- € </a:t>
            </a:r>
            <a:r>
              <a:rPr lang="de-DE" dirty="0"/>
              <a:t>auf </a:t>
            </a:r>
            <a:r>
              <a:rPr lang="de-DE" dirty="0" smtClean="0"/>
              <a:t> 72</a:t>
            </a:r>
            <a:r>
              <a:rPr lang="de-DE" dirty="0"/>
              <a:t>,- </a:t>
            </a:r>
            <a:r>
              <a:rPr lang="de-DE" dirty="0" smtClean="0"/>
              <a:t>€ 	</a:t>
            </a:r>
          </a:p>
          <a:p>
            <a:pPr marL="0" indent="0">
              <a:buNone/>
              <a:tabLst>
                <a:tab pos="8613775" algn="r"/>
                <a:tab pos="9417050" algn="r"/>
              </a:tabLst>
            </a:pPr>
            <a:r>
              <a:rPr lang="de-DE" dirty="0" smtClean="0"/>
              <a:t>und </a:t>
            </a:r>
          </a:p>
          <a:p>
            <a:pPr marL="0" indent="0">
              <a:buNone/>
            </a:pPr>
            <a:r>
              <a:rPr lang="de-DE" dirty="0" smtClean="0"/>
              <a:t>für </a:t>
            </a:r>
            <a:r>
              <a:rPr lang="de-DE" dirty="0"/>
              <a:t>den zweiten und jeden weiteren Hund von 	</a:t>
            </a:r>
            <a:r>
              <a:rPr lang="de-DE" dirty="0" smtClean="0"/>
              <a:t>	   138</a:t>
            </a:r>
            <a:r>
              <a:rPr lang="de-DE" dirty="0"/>
              <a:t>,- €</a:t>
            </a:r>
            <a:r>
              <a:rPr lang="de-DE" dirty="0" smtClean="0"/>
              <a:t> </a:t>
            </a:r>
            <a:r>
              <a:rPr lang="de-DE" dirty="0"/>
              <a:t>auf 144,- </a:t>
            </a:r>
            <a:r>
              <a:rPr lang="de-DE" dirty="0" smtClean="0"/>
              <a:t>€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Die </a:t>
            </a:r>
            <a:r>
              <a:rPr lang="de-DE" dirty="0"/>
              <a:t>übrigen Regelungen der Hundesteuersatzung bleiben unverändert.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8AE16B-CB1C-4522-BA31-3AF7FEB01859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D4CBE-E37E-46DC-A2FA-1F4459B8258E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Inhaltsplatzhalter 6"/>
          <p:cNvSpPr txBox="1">
            <a:spLocks noGrp="1"/>
          </p:cNvSpPr>
          <p:nvPr>
            <p:ph idx="1"/>
          </p:nvPr>
        </p:nvSpPr>
        <p:spPr>
          <a:xfrm>
            <a:off x="609600" y="1232109"/>
            <a:ext cx="109728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Vorschlag der Verwaltung: 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/>
              <a:t>Die Satzung über die Erhebung der Hundesteuer der Gemeinde Karlsdorf-Neuthard wird entsprechend der Änderungssatzung zum 1.1.2022 </a:t>
            </a:r>
            <a:r>
              <a:rPr lang="de-DE" dirty="0" smtClean="0"/>
              <a:t>geändert.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5769"/>
              </p:ext>
            </p:extLst>
          </p:nvPr>
        </p:nvGraphicFramePr>
        <p:xfrm>
          <a:off x="1979561" y="2923381"/>
          <a:ext cx="8232877" cy="1798320"/>
        </p:xfrm>
        <a:graphic>
          <a:graphicData uri="http://schemas.openxmlformats.org/drawingml/2006/table">
            <a:tbl>
              <a:tblPr/>
              <a:tblGrid>
                <a:gridCol w="8232877">
                  <a:extLst>
                    <a:ext uri="{9D8B030D-6E8A-4147-A177-3AD203B41FA5}">
                      <a16:colId xmlns:a16="http://schemas.microsoft.com/office/drawing/2014/main" val="27047432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de-DE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de-DE" sz="2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Änderung der Satzung über die Öffentliche Abwasserbeseitigung (Abwassersatzung) zum 1.1.2022</a:t>
                      </a:r>
                    </a:p>
                  </a:txBody>
                  <a:tcPr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791739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D8BE44-9B2A-4AB9-8A01-27DF54737F6A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0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B64534-1B0B-484D-A258-8351551F9222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Inhaltsplatzhalter 6"/>
          <p:cNvSpPr txBox="1">
            <a:spLocks noGrp="1"/>
          </p:cNvSpPr>
          <p:nvPr>
            <p:ph idx="1"/>
          </p:nvPr>
        </p:nvSpPr>
        <p:spPr>
          <a:xfrm>
            <a:off x="0" y="0"/>
            <a:ext cx="109728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Vorschlag der Verwaltung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de-DE" dirty="0" smtClean="0"/>
              <a:t>.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b="29774"/>
          <a:stretch/>
        </p:blipFill>
        <p:spPr>
          <a:xfrm>
            <a:off x="0" y="390358"/>
            <a:ext cx="6248400" cy="646764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379" y="391070"/>
            <a:ext cx="5986125" cy="25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AB17B9-8BA5-45B7-9AE9-57BD4E2B9565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964225"/>
              </p:ext>
            </p:extLst>
          </p:nvPr>
        </p:nvGraphicFramePr>
        <p:xfrm>
          <a:off x="1979561" y="2923381"/>
          <a:ext cx="8232877" cy="2225040"/>
        </p:xfrm>
        <a:graphic>
          <a:graphicData uri="http://schemas.openxmlformats.org/drawingml/2006/table">
            <a:tbl>
              <a:tblPr/>
              <a:tblGrid>
                <a:gridCol w="8232877">
                  <a:extLst>
                    <a:ext uri="{9D8B030D-6E8A-4147-A177-3AD203B41FA5}">
                      <a16:colId xmlns:a16="http://schemas.microsoft.com/office/drawing/2014/main" val="27047432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de-DE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de-DE" sz="2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</a:p>
                    <a:p>
                      <a:pPr algn="l" fontAlgn="t"/>
                      <a:r>
                        <a:rPr kumimoji="0" lang="de-DE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Änderung der Satzung über den Anschluss an die öffentliche Wasserversorgung (Wasserversorgungssatzung) zum 1.1.2022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791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44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41B006-5D2A-41BB-A12A-C522BC865A6F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Inhaltsplatzhalter 6"/>
          <p:cNvSpPr txBox="1">
            <a:spLocks noGrp="1"/>
          </p:cNvSpPr>
          <p:nvPr>
            <p:ph idx="1"/>
          </p:nvPr>
        </p:nvSpPr>
        <p:spPr>
          <a:xfrm>
            <a:off x="598516" y="312166"/>
            <a:ext cx="1136488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Vorschlag der Verwaltung: 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3252" b="39952"/>
          <a:stretch/>
        </p:blipFill>
        <p:spPr>
          <a:xfrm>
            <a:off x="598516" y="1097462"/>
            <a:ext cx="9067800" cy="57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8AE16B-CB1C-4522-BA31-3AF7FEB01859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71" y="838200"/>
            <a:ext cx="10356343" cy="48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B2C782-ECCA-4677-B181-769B38DA4F1A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076623"/>
              </p:ext>
            </p:extLst>
          </p:nvPr>
        </p:nvGraphicFramePr>
        <p:xfrm>
          <a:off x="1979561" y="2923381"/>
          <a:ext cx="8232877" cy="3078480"/>
        </p:xfrm>
        <a:graphic>
          <a:graphicData uri="http://schemas.openxmlformats.org/drawingml/2006/table">
            <a:tbl>
              <a:tblPr/>
              <a:tblGrid>
                <a:gridCol w="8232877">
                  <a:extLst>
                    <a:ext uri="{9D8B030D-6E8A-4147-A177-3AD203B41FA5}">
                      <a16:colId xmlns:a16="http://schemas.microsoft.com/office/drawing/2014/main" val="27047432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de-DE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de-DE" sz="2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Beratung und Beschlussfassung über den Entwurf des Haushaltsplanes 2022</a:t>
                      </a:r>
                    </a:p>
                    <a:p>
                      <a:pPr algn="l" fontAlgn="t"/>
                      <a:endParaRPr lang="de-DE" sz="2800" b="1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de-DE" sz="2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de-DE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791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0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Gemeinde Karlsdorf-Neuthard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Haushalt </a:t>
            </a:r>
            <a:r>
              <a:rPr lang="de-DE" sz="2400" dirty="0"/>
              <a:t>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0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Tagesordnung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349331"/>
              </p:ext>
            </p:extLst>
          </p:nvPr>
        </p:nvGraphicFramePr>
        <p:xfrm>
          <a:off x="685797" y="1227497"/>
          <a:ext cx="10896603" cy="480755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14406">
                  <a:extLst>
                    <a:ext uri="{9D8B030D-6E8A-4147-A177-3AD203B41FA5}">
                      <a16:colId xmlns:a16="http://schemas.microsoft.com/office/drawing/2014/main" val="249071358"/>
                    </a:ext>
                  </a:extLst>
                </a:gridCol>
                <a:gridCol w="9982197">
                  <a:extLst>
                    <a:ext uri="{9D8B030D-6E8A-4147-A177-3AD203B41FA5}">
                      <a16:colId xmlns:a16="http://schemas.microsoft.com/office/drawing/2014/main" val="172826996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Öffentlicher Teil</a:t>
                      </a:r>
                    </a:p>
                    <a:p>
                      <a:pPr algn="l" fontAlgn="t"/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31" marR="5531" marT="2765" marB="2765"/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31" marR="5531" marT="2765" marB="276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17595"/>
                  </a:ext>
                </a:extLst>
              </a:tr>
              <a:tr h="25441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de-DE" sz="11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31" marR="5531" marT="2765" marB="276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Genehmigung der Niederschrift aus der öffentlichen Sitzung vom 23.11.2021</a:t>
                      </a:r>
                    </a:p>
                  </a:txBody>
                  <a:tcPr marL="5531" marR="5531" marT="2765" marB="2765"/>
                </a:tc>
                <a:extLst>
                  <a:ext uri="{0D108BD9-81ED-4DB2-BD59-A6C34878D82A}">
                    <a16:rowId xmlns:a16="http://schemas.microsoft.com/office/drawing/2014/main" val="2497543916"/>
                  </a:ext>
                </a:extLst>
              </a:tr>
              <a:tr h="237821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de-DE" sz="11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31" marR="5531" marT="2765" marB="276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Bekanntgabe von Beschlüssen aus der nichtöffentlichen Sitzung am 07.12.2021</a:t>
                      </a:r>
                    </a:p>
                  </a:txBody>
                  <a:tcPr marL="5531" marR="5531" marT="2765" marB="2765"/>
                </a:tc>
                <a:extLst>
                  <a:ext uri="{0D108BD9-81ED-4DB2-BD59-A6C34878D82A}">
                    <a16:rowId xmlns:a16="http://schemas.microsoft.com/office/drawing/2014/main" val="2421534289"/>
                  </a:ext>
                </a:extLst>
              </a:tr>
              <a:tr h="143245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de-DE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31" marR="5531" marT="2765" marB="276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Bebauungsplanverfahren nach § 13 a BauGB mit örtlichen Bauvorschriften "Auf das Dorf - Änderung Nachverdichtung Büchenauer Straße/Jahnstraße"</a:t>
                      </a:r>
                      <a:b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Abwägung der im Rahmen der Entwurfsauslegung eingegangenen Bedenken und Anregungen</a:t>
                      </a:r>
                      <a:b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Vorstellung und Beschluss über einen geänderten Entwurf</a:t>
                      </a:r>
                      <a:b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Beschluss über die nochmalige öffentliche Auslegung des geänderten Entwurfs und Beteiligung der Träger öffentlicher Belange</a:t>
                      </a:r>
                    </a:p>
                  </a:txBody>
                  <a:tcPr marL="5531" marR="5531" marT="2765" marB="2765"/>
                </a:tc>
                <a:extLst>
                  <a:ext uri="{0D108BD9-81ED-4DB2-BD59-A6C34878D82A}">
                    <a16:rowId xmlns:a16="http://schemas.microsoft.com/office/drawing/2014/main" val="4250538824"/>
                  </a:ext>
                </a:extLst>
              </a:tr>
              <a:tr h="24588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de-DE" sz="11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31" marR="5531" marT="2765" marB="276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Änderung der Hundesteuersatzung zum 1.1.2022</a:t>
                      </a:r>
                    </a:p>
                  </a:txBody>
                  <a:tcPr marL="5531" marR="5531" marT="2765" marB="2765"/>
                </a:tc>
                <a:extLst>
                  <a:ext uri="{0D108BD9-81ED-4DB2-BD59-A6C34878D82A}">
                    <a16:rowId xmlns:a16="http://schemas.microsoft.com/office/drawing/2014/main" val="3173551712"/>
                  </a:ext>
                </a:extLst>
              </a:tr>
              <a:tr h="33737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de-DE" sz="11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31" marR="5531" marT="2765" marB="276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Änderung der Satzung über die Öffentliche Abwasserbeseitigung (Abwassersatzung) zum 1.1.2022</a:t>
                      </a:r>
                    </a:p>
                  </a:txBody>
                  <a:tcPr marL="5531" marR="5531" marT="2765" marB="2765"/>
                </a:tc>
                <a:extLst>
                  <a:ext uri="{0D108BD9-81ED-4DB2-BD59-A6C34878D82A}">
                    <a16:rowId xmlns:a16="http://schemas.microsoft.com/office/drawing/2014/main" val="3595633760"/>
                  </a:ext>
                </a:extLst>
              </a:tr>
              <a:tr h="41954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de-DE" sz="11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31" marR="5531" marT="2765" marB="276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Änderung der Satzung über den Anschluss an die öffentliche Wasserversorgung (Wasserversorgungssatzung) zum 1.1.2022</a:t>
                      </a:r>
                    </a:p>
                  </a:txBody>
                  <a:tcPr marL="5531" marR="5531" marT="2765" marB="2765"/>
                </a:tc>
                <a:extLst>
                  <a:ext uri="{0D108BD9-81ED-4DB2-BD59-A6C34878D82A}">
                    <a16:rowId xmlns:a16="http://schemas.microsoft.com/office/drawing/2014/main" val="1089985111"/>
                  </a:ext>
                </a:extLst>
              </a:tr>
              <a:tr h="25441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de-DE" sz="11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31" marR="5531" marT="2765" marB="276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Beratung und Beschlussfassung über den Entwurf des Haushaltsplanes 2022</a:t>
                      </a:r>
                    </a:p>
                  </a:txBody>
                  <a:tcPr marL="5531" marR="5531" marT="2765" marB="2765"/>
                </a:tc>
                <a:extLst>
                  <a:ext uri="{0D108BD9-81ED-4DB2-BD59-A6C34878D82A}">
                    <a16:rowId xmlns:a16="http://schemas.microsoft.com/office/drawing/2014/main" val="210550830"/>
                  </a:ext>
                </a:extLst>
              </a:tr>
              <a:tr h="48670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de-DE" sz="11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31" marR="5531" marT="2765" marB="276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Beratung und Beschlussfassung über den Entwurf des Wirtschaftsplanes für den</a:t>
                      </a:r>
                      <a:b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Eigenbetrieb "Kommunaler Wohnungsbau" für das Jahr 2022</a:t>
                      </a:r>
                    </a:p>
                  </a:txBody>
                  <a:tcPr marL="5531" marR="5531" marT="2765" marB="2765"/>
                </a:tc>
                <a:extLst>
                  <a:ext uri="{0D108BD9-81ED-4DB2-BD59-A6C34878D82A}">
                    <a16:rowId xmlns:a16="http://schemas.microsoft.com/office/drawing/2014/main" val="1774994724"/>
                  </a:ext>
                </a:extLst>
              </a:tr>
              <a:tr h="436926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de-DE" sz="11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31" marR="5531" marT="2765" marB="276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Beratung und Beschlussfassung über den Entwurf des Wirtschaftsplanes für den</a:t>
                      </a:r>
                      <a:b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Eigenbetrieb "Wasserversorgung" für das Jahr 2022</a:t>
                      </a:r>
                    </a:p>
                  </a:txBody>
                  <a:tcPr marL="5531" marR="5531" marT="2765" marB="2765"/>
                </a:tc>
                <a:extLst>
                  <a:ext uri="{0D108BD9-81ED-4DB2-BD59-A6C34878D82A}">
                    <a16:rowId xmlns:a16="http://schemas.microsoft.com/office/drawing/2014/main" val="1851073618"/>
                  </a:ext>
                </a:extLst>
              </a:tr>
              <a:tr h="18804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de-DE" sz="11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31" marR="5531" marT="2765" marB="276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Informationen und Fragen zu Gemeindeangelegenheiten</a:t>
                      </a:r>
                    </a:p>
                  </a:txBody>
                  <a:tcPr marL="5531" marR="5531" marT="2765" marB="2765"/>
                </a:tc>
                <a:extLst>
                  <a:ext uri="{0D108BD9-81ED-4DB2-BD59-A6C34878D82A}">
                    <a16:rowId xmlns:a16="http://schemas.microsoft.com/office/drawing/2014/main" val="1888739335"/>
                  </a:ext>
                </a:extLst>
              </a:tr>
              <a:tr h="71899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de-DE" sz="11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31" marR="5531" marT="2765" marB="276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Bürgerfragestunde</a:t>
                      </a:r>
                    </a:p>
                  </a:txBody>
                  <a:tcPr marL="5531" marR="5531" marT="2765" marB="2765"/>
                </a:tc>
                <a:extLst>
                  <a:ext uri="{0D108BD9-81ED-4DB2-BD59-A6C34878D82A}">
                    <a16:rowId xmlns:a16="http://schemas.microsoft.com/office/drawing/2014/main" val="2417547532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68933FA-51C6-4947-9AD8-2E35947435A3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7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Krisenstab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8AE16B-CB1C-4522-BA31-3AF7FEB01859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2050" name="0962E60A-EA42-40B1-B867-DEE2C8EA09A3" descr="0962E60A-EA42-40B1-B867-DEE2C8EA09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7" y="990564"/>
            <a:ext cx="10075893" cy="478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49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Mobile Impfteams in der Altenbürghalle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8AE16B-CB1C-4522-BA31-3AF7FEB01859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026" name="Picture 2" descr="Ist möglicherweise ein Bild von 2 Personen, Personen, die sitzen und Innenbereic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82" y="1231900"/>
            <a:ext cx="3406636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26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Entwicklung Zahlungsmittelüberschuss</a:t>
            </a:r>
            <a:br>
              <a:rPr lang="de-DE" dirty="0" smtClean="0"/>
            </a:br>
            <a:r>
              <a:rPr lang="de-DE" sz="1800" dirty="0"/>
              <a:t>(Zuführungsraten 2007 - 2018)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F5A0F6A-272B-48B4-9E74-49AF5A3C50E7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Haushalt 2022 / FBL Schmidt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253" y="1231901"/>
            <a:ext cx="8088233" cy="47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1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Zahlungsmittelüberschüsse</a:t>
            </a:r>
            <a:br>
              <a:rPr lang="de-DE" dirty="0" smtClean="0"/>
            </a:br>
            <a:r>
              <a:rPr lang="de-DE" sz="1800" dirty="0" smtClean="0"/>
              <a:t>(Ergebnis 2019-2020, Prognose 2021-2031)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0CD994-0B2A-44BC-9814-333ACB64ACE0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Haushalt 2022 / FBL Schmidt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23</a:t>
            </a:fld>
            <a:endParaRPr lang="de-DE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47946"/>
          <a:ext cx="103632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586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Planvergleich der Zahlungsmittelüberschüsse – </a:t>
            </a:r>
            <a:br>
              <a:rPr lang="de-DE" dirty="0" smtClean="0"/>
            </a:br>
            <a:r>
              <a:rPr lang="de-DE" dirty="0" smtClean="0"/>
              <a:t>Wann wurde mit welchem Zahlungsmittelüberschuss kalkuliert?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0CA167-B0DF-4254-B87E-C1F1F7AC6FD9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Haushalt 2022 / FBL Schmidt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24</a:t>
            </a:fld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/>
          </p:nvPr>
        </p:nvGraphicFramePr>
        <p:xfrm>
          <a:off x="635350" y="1752600"/>
          <a:ext cx="1048985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15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Haushaltsrisiken aus der Bundes- und Landespolitik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Rechtsanspruch auf Ganztagesbetreuung in der Grundschule</a:t>
            </a:r>
            <a:br>
              <a:rPr lang="de-DE" dirty="0" smtClean="0"/>
            </a:b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Bundesteilhabegesetz</a:t>
            </a:r>
            <a:br>
              <a:rPr lang="de-DE" dirty="0" smtClean="0"/>
            </a:b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Verdopplung der Fahrgastzahlen im ÖPNV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8AE16B-CB1C-4522-BA31-3AF7FEB01859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36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17708"/>
            <a:ext cx="10972800" cy="128249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Großprojekte 2022 - 2026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2799" y="1371600"/>
            <a:ext cx="10972800" cy="4297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3D89"/>
              </a:buClr>
              <a:buNone/>
            </a:pPr>
            <a:endParaRPr lang="de-DE" altLang="de-DE" dirty="0"/>
          </a:p>
          <a:p>
            <a:pPr lvl="1">
              <a:lnSpc>
                <a:spcPct val="85000"/>
              </a:lnSpc>
              <a:buClr>
                <a:srgbClr val="003D89"/>
              </a:buClr>
              <a:buSzPct val="80000"/>
              <a:buFont typeface="Arial" panose="020B0604020202020204" pitchFamily="34" charset="0"/>
              <a:buChar char="•"/>
              <a:tabLst>
                <a:tab pos="6480000" algn="l"/>
                <a:tab pos="7200000" algn="l"/>
              </a:tabLst>
            </a:pPr>
            <a:r>
              <a:rPr lang="de-DE" altLang="de-DE" sz="2000" b="1" dirty="0"/>
              <a:t>Rathaus </a:t>
            </a:r>
            <a:r>
              <a:rPr lang="de-DE" altLang="de-DE" sz="2000" b="1" dirty="0" smtClean="0"/>
              <a:t>Karlsdorf </a:t>
            </a:r>
            <a:r>
              <a:rPr lang="de-DE" altLang="de-DE" sz="2000" b="1" dirty="0"/>
              <a:t>(Gesamt: </a:t>
            </a:r>
            <a:r>
              <a:rPr lang="de-DE" altLang="de-DE" sz="2000" b="1" dirty="0" smtClean="0"/>
              <a:t>4,5 </a:t>
            </a:r>
            <a:r>
              <a:rPr lang="de-DE" altLang="de-DE" sz="2000" b="1" dirty="0"/>
              <a:t>Mio. €) </a:t>
            </a:r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r>
              <a:rPr lang="de-DE" altLang="de-DE" sz="2000" dirty="0"/>
              <a:t>     </a:t>
            </a:r>
            <a:r>
              <a:rPr lang="de-DE" altLang="de-DE" sz="2000" b="1" dirty="0" smtClean="0"/>
              <a:t>Sanierung</a:t>
            </a:r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r>
              <a:rPr lang="de-DE" altLang="de-DE" sz="2000" dirty="0" smtClean="0"/>
              <a:t>     2024    </a:t>
            </a:r>
            <a:r>
              <a:rPr lang="de-DE" altLang="de-DE" sz="2000" dirty="0"/>
              <a:t>1.000.000 €</a:t>
            </a:r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r>
              <a:rPr lang="de-DE" altLang="de-DE" sz="2000" dirty="0"/>
              <a:t>     </a:t>
            </a:r>
            <a:r>
              <a:rPr lang="de-DE" altLang="de-DE" sz="2000" dirty="0" smtClean="0"/>
              <a:t>2025    1.000.000 €</a:t>
            </a:r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r>
              <a:rPr lang="de-DE" altLang="de-DE" sz="2000" dirty="0" smtClean="0"/>
              <a:t>     </a:t>
            </a:r>
            <a:r>
              <a:rPr lang="de-DE" altLang="de-DE" sz="2000" b="1" dirty="0" smtClean="0"/>
              <a:t>Erweiterung</a:t>
            </a:r>
            <a:endParaRPr lang="de-DE" altLang="de-DE" sz="2000" b="1" dirty="0"/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r>
              <a:rPr lang="de-DE" altLang="de-DE" sz="2000" dirty="0"/>
              <a:t>     </a:t>
            </a:r>
            <a:r>
              <a:rPr lang="de-DE" altLang="de-DE" sz="2000" dirty="0" smtClean="0"/>
              <a:t>2025    2.500.000 </a:t>
            </a:r>
            <a:r>
              <a:rPr lang="de-DE" altLang="de-DE" sz="2000" dirty="0"/>
              <a:t>€</a:t>
            </a:r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r>
              <a:rPr lang="de-DE" altLang="de-DE" sz="2000" dirty="0"/>
              <a:t>			</a:t>
            </a:r>
          </a:p>
          <a:p>
            <a:pPr lvl="1">
              <a:lnSpc>
                <a:spcPct val="85000"/>
              </a:lnSpc>
              <a:buClr>
                <a:srgbClr val="003D89"/>
              </a:buClr>
              <a:buSzPct val="80000"/>
              <a:buFont typeface="Arial" panose="020B0604020202020204" pitchFamily="34" charset="0"/>
              <a:buChar char="•"/>
              <a:tabLst>
                <a:tab pos="6480000" algn="l"/>
                <a:tab pos="7200000" algn="l"/>
              </a:tabLst>
            </a:pPr>
            <a:r>
              <a:rPr lang="de-DE" altLang="de-DE" sz="2000" b="1" dirty="0"/>
              <a:t>Rathaus </a:t>
            </a:r>
            <a:r>
              <a:rPr lang="de-DE" altLang="de-DE" sz="2000" b="1" dirty="0" err="1" smtClean="0"/>
              <a:t>Neuthard</a:t>
            </a:r>
            <a:r>
              <a:rPr lang="de-DE" altLang="de-DE" sz="2000" b="1" dirty="0" smtClean="0"/>
              <a:t> </a:t>
            </a:r>
            <a:r>
              <a:rPr lang="de-DE" altLang="de-DE" sz="2000" b="1" dirty="0"/>
              <a:t>(Gesamt: </a:t>
            </a:r>
            <a:r>
              <a:rPr lang="de-DE" altLang="de-DE" sz="2000" b="1" dirty="0" smtClean="0"/>
              <a:t>1,5 Mio. €)</a:t>
            </a:r>
            <a:endParaRPr lang="de-DE" altLang="de-DE" sz="2000" b="1" dirty="0"/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r>
              <a:rPr lang="de-DE" altLang="de-DE" sz="2000" dirty="0"/>
              <a:t>     </a:t>
            </a:r>
            <a:r>
              <a:rPr lang="de-DE" altLang="de-DE" sz="2000" dirty="0" smtClean="0"/>
              <a:t>2022    1.500.000 </a:t>
            </a:r>
            <a:r>
              <a:rPr lang="de-DE" altLang="de-DE" sz="2000" dirty="0"/>
              <a:t>€</a:t>
            </a:r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endParaRPr lang="de-DE" altLang="de-DE" sz="2000" dirty="0"/>
          </a:p>
          <a:p>
            <a:pPr lvl="1">
              <a:lnSpc>
                <a:spcPct val="85000"/>
              </a:lnSpc>
              <a:buClr>
                <a:srgbClr val="003D89"/>
              </a:buClr>
              <a:buSzPct val="80000"/>
              <a:buFont typeface="Arial" panose="020B0604020202020204" pitchFamily="34" charset="0"/>
              <a:buChar char="•"/>
              <a:tabLst>
                <a:tab pos="6480000" algn="l"/>
                <a:tab pos="7200000" algn="l"/>
              </a:tabLst>
            </a:pPr>
            <a:r>
              <a:rPr lang="de-DE" altLang="de-DE" sz="2000" b="1" dirty="0"/>
              <a:t>Neubau Feuerwehrhaus (Gesamt: </a:t>
            </a:r>
            <a:r>
              <a:rPr lang="de-DE" altLang="de-DE" sz="2000" b="1" dirty="0" smtClean="0"/>
              <a:t>8,0 </a:t>
            </a:r>
            <a:r>
              <a:rPr lang="de-DE" altLang="de-DE" sz="2000" b="1" dirty="0"/>
              <a:t>Mio</a:t>
            </a:r>
            <a:r>
              <a:rPr lang="de-DE" altLang="de-DE" sz="2000" b="1" dirty="0" smtClean="0"/>
              <a:t>. €, davon bereits verbraucht 0,5 </a:t>
            </a:r>
            <a:r>
              <a:rPr lang="de-DE" altLang="de-DE" sz="2000" b="1" dirty="0" err="1" smtClean="0"/>
              <a:t>Mio</a:t>
            </a:r>
            <a:r>
              <a:rPr lang="de-DE" altLang="de-DE" sz="2000" b="1" dirty="0" smtClean="0"/>
              <a:t> €)</a:t>
            </a:r>
            <a:endParaRPr lang="de-DE" altLang="de-DE" sz="2000" b="1" dirty="0"/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r>
              <a:rPr lang="de-DE" altLang="de-DE" sz="2000" dirty="0" smtClean="0"/>
              <a:t>     2022    </a:t>
            </a:r>
            <a:r>
              <a:rPr lang="de-DE" altLang="de-DE" sz="2000" dirty="0"/>
              <a:t>5</a:t>
            </a:r>
            <a:r>
              <a:rPr lang="de-DE" altLang="de-DE" sz="2000" dirty="0" smtClean="0"/>
              <a:t>.900.000 </a:t>
            </a:r>
            <a:r>
              <a:rPr lang="de-DE" altLang="de-DE" sz="2000" dirty="0"/>
              <a:t>€</a:t>
            </a:r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r>
              <a:rPr lang="de-DE" altLang="de-DE" sz="2000" dirty="0"/>
              <a:t>     2023    </a:t>
            </a:r>
            <a:r>
              <a:rPr lang="de-DE" altLang="de-DE" sz="2000" dirty="0" smtClean="0"/>
              <a:t>1.600.000 </a:t>
            </a:r>
            <a:r>
              <a:rPr lang="de-DE" altLang="de-DE" sz="2000" dirty="0"/>
              <a:t>€</a:t>
            </a:r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r>
              <a:rPr lang="de-DE" altLang="de-DE" sz="2000" dirty="0"/>
              <a:t>	</a:t>
            </a:r>
          </a:p>
          <a:p>
            <a:pPr lvl="1">
              <a:lnSpc>
                <a:spcPct val="85000"/>
              </a:lnSpc>
              <a:buClr>
                <a:srgbClr val="003D89"/>
              </a:buClr>
              <a:buSzPct val="80000"/>
              <a:buFont typeface="Arial" panose="020B0604020202020204" pitchFamily="34" charset="0"/>
              <a:buChar char="•"/>
              <a:tabLst>
                <a:tab pos="6480000" algn="l"/>
                <a:tab pos="7200000" algn="l"/>
              </a:tabLst>
            </a:pPr>
            <a:endParaRPr lang="de-DE" altLang="de-DE" sz="2000" dirty="0"/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endParaRPr lang="de-DE" altLang="de-DE" sz="2000" dirty="0"/>
          </a:p>
          <a:p>
            <a:pPr lvl="1">
              <a:lnSpc>
                <a:spcPct val="85000"/>
              </a:lnSpc>
              <a:buClr>
                <a:srgbClr val="003D89"/>
              </a:buClr>
              <a:buSzPct val="80000"/>
              <a:buFont typeface="Arial" panose="020B0604020202020204" pitchFamily="34" charset="0"/>
              <a:buChar char="•"/>
              <a:tabLst>
                <a:tab pos="6480000" algn="l"/>
                <a:tab pos="7200000" algn="l"/>
              </a:tabLst>
            </a:pPr>
            <a:endParaRPr lang="de-DE" alt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820CE3-1F27-48B0-A4B3-6BF02B462422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Haushalt 2022 / FBL Schmidt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9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Großprojekte 2022 - 2026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5017" y="1645548"/>
            <a:ext cx="8229600" cy="4297363"/>
          </a:xfrm>
        </p:spPr>
        <p:txBody>
          <a:bodyPr/>
          <a:lstStyle/>
          <a:p>
            <a:pPr lvl="1">
              <a:lnSpc>
                <a:spcPct val="85000"/>
              </a:lnSpc>
              <a:buClr>
                <a:srgbClr val="003D89"/>
              </a:buClr>
              <a:buSzPct val="80000"/>
              <a:buFont typeface="Arial" panose="020B0604020202020204" pitchFamily="34" charset="0"/>
              <a:buChar char="•"/>
              <a:tabLst>
                <a:tab pos="6480000" algn="l"/>
                <a:tab pos="7200000" algn="l"/>
              </a:tabLst>
            </a:pPr>
            <a:r>
              <a:rPr lang="de-DE" altLang="de-DE" sz="2000" b="1" dirty="0"/>
              <a:t>Neubau </a:t>
            </a:r>
            <a:r>
              <a:rPr lang="de-DE" altLang="de-DE" sz="2000" b="1" dirty="0" smtClean="0"/>
              <a:t>Schönbornschule </a:t>
            </a:r>
            <a:r>
              <a:rPr lang="de-DE" altLang="de-DE" sz="2000" b="1" dirty="0"/>
              <a:t>(Gesamt </a:t>
            </a:r>
            <a:r>
              <a:rPr lang="de-DE" altLang="de-DE" sz="2000" b="1" dirty="0" smtClean="0"/>
              <a:t>14,0 </a:t>
            </a:r>
            <a:r>
              <a:rPr lang="de-DE" altLang="de-DE" sz="2000" b="1" dirty="0"/>
              <a:t>Mio</a:t>
            </a:r>
            <a:r>
              <a:rPr lang="de-DE" altLang="de-DE" sz="2000" b="1" dirty="0" smtClean="0"/>
              <a:t>. €) </a:t>
            </a:r>
            <a:endParaRPr lang="de-DE" altLang="de-DE" sz="2000" b="1" dirty="0"/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r>
              <a:rPr lang="de-DE" altLang="de-DE" sz="2000" dirty="0"/>
              <a:t>     </a:t>
            </a:r>
            <a:r>
              <a:rPr lang="de-DE" altLang="de-DE" sz="2000" dirty="0" smtClean="0"/>
              <a:t>2023    1.000.000 </a:t>
            </a:r>
            <a:r>
              <a:rPr lang="de-DE" altLang="de-DE" sz="2000" dirty="0"/>
              <a:t>€</a:t>
            </a:r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r>
              <a:rPr lang="de-DE" altLang="de-DE" sz="2000" dirty="0"/>
              <a:t>     </a:t>
            </a:r>
            <a:r>
              <a:rPr lang="de-DE" altLang="de-DE" sz="2000" dirty="0" smtClean="0"/>
              <a:t>2024    5.000.000 </a:t>
            </a:r>
            <a:r>
              <a:rPr lang="de-DE" altLang="de-DE" sz="2000" dirty="0"/>
              <a:t>€</a:t>
            </a:r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r>
              <a:rPr lang="de-DE" altLang="de-DE" sz="2000" dirty="0"/>
              <a:t>     </a:t>
            </a:r>
            <a:r>
              <a:rPr lang="de-DE" altLang="de-DE" sz="2000" dirty="0" smtClean="0"/>
              <a:t>2025    5.000.000 </a:t>
            </a:r>
            <a:r>
              <a:rPr lang="de-DE" altLang="de-DE" sz="2000" dirty="0"/>
              <a:t>€</a:t>
            </a:r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r>
              <a:rPr lang="de-DE" altLang="de-DE" sz="2000" dirty="0"/>
              <a:t>     </a:t>
            </a:r>
            <a:r>
              <a:rPr lang="de-DE" altLang="de-DE" sz="2000" dirty="0" smtClean="0"/>
              <a:t>2026    3.000.000 </a:t>
            </a:r>
            <a:r>
              <a:rPr lang="de-DE" altLang="de-DE" sz="2000" dirty="0"/>
              <a:t>€</a:t>
            </a:r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endParaRPr lang="de-DE" altLang="de-DE" sz="2000" dirty="0"/>
          </a:p>
          <a:p>
            <a:pPr lvl="1">
              <a:lnSpc>
                <a:spcPct val="85000"/>
              </a:lnSpc>
              <a:buClr>
                <a:srgbClr val="003D89"/>
              </a:buClr>
              <a:buSzPct val="80000"/>
              <a:buFont typeface="Arial" panose="020B0604020202020204" pitchFamily="34" charset="0"/>
              <a:buChar char="•"/>
              <a:tabLst>
                <a:tab pos="6480000" algn="l"/>
                <a:tab pos="7200000" algn="l"/>
              </a:tabLst>
            </a:pPr>
            <a:r>
              <a:rPr lang="de-DE" altLang="de-DE" sz="2000" b="1" dirty="0"/>
              <a:t>Erweiterung </a:t>
            </a:r>
            <a:r>
              <a:rPr lang="de-DE" altLang="de-DE" sz="2000" b="1" dirty="0" err="1"/>
              <a:t>KiGa</a:t>
            </a:r>
            <a:r>
              <a:rPr lang="de-DE" altLang="de-DE" sz="2000" b="1" dirty="0"/>
              <a:t> Don Bosco (Gesamt </a:t>
            </a:r>
            <a:r>
              <a:rPr lang="de-DE" altLang="de-DE" sz="2000" b="1" dirty="0" smtClean="0"/>
              <a:t>1,6 </a:t>
            </a:r>
            <a:r>
              <a:rPr lang="de-DE" altLang="de-DE" sz="2000" b="1" dirty="0"/>
              <a:t>Mio.) </a:t>
            </a:r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r>
              <a:rPr lang="de-DE" altLang="de-DE" sz="2000" dirty="0"/>
              <a:t>     </a:t>
            </a:r>
            <a:r>
              <a:rPr lang="de-DE" altLang="de-DE" sz="2000" dirty="0" smtClean="0"/>
              <a:t>2022       500.000 €</a:t>
            </a:r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r>
              <a:rPr lang="de-DE" altLang="de-DE" sz="2000" dirty="0"/>
              <a:t> </a:t>
            </a:r>
            <a:r>
              <a:rPr lang="de-DE" altLang="de-DE" sz="2000" dirty="0" smtClean="0"/>
              <a:t>    2023    1.100.000 €</a:t>
            </a:r>
            <a:endParaRPr lang="de-DE" altLang="de-DE" sz="2000" dirty="0"/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endParaRPr lang="de-DE" altLang="de-DE" sz="2000" dirty="0"/>
          </a:p>
          <a:p>
            <a:pPr lvl="1">
              <a:lnSpc>
                <a:spcPct val="85000"/>
              </a:lnSpc>
              <a:buClr>
                <a:srgbClr val="003D89"/>
              </a:buClr>
              <a:buSzPct val="80000"/>
              <a:buFont typeface="Arial" panose="020B0604020202020204" pitchFamily="34" charset="0"/>
              <a:buChar char="•"/>
              <a:tabLst>
                <a:tab pos="6480000" algn="l"/>
                <a:tab pos="7200000" algn="l"/>
              </a:tabLst>
            </a:pPr>
            <a:r>
              <a:rPr lang="de-DE" altLang="de-DE" sz="2000" b="1" dirty="0"/>
              <a:t>Umbau/Sanierung </a:t>
            </a:r>
            <a:r>
              <a:rPr lang="de-DE" altLang="de-DE" sz="2000" b="1" dirty="0" err="1"/>
              <a:t>KiGa</a:t>
            </a:r>
            <a:r>
              <a:rPr lang="de-DE" altLang="de-DE" sz="2000" b="1" dirty="0"/>
              <a:t> St. Franziskus (Gesamt </a:t>
            </a:r>
            <a:r>
              <a:rPr lang="de-DE" altLang="de-DE" sz="2000" b="1" dirty="0" smtClean="0"/>
              <a:t>1,5 </a:t>
            </a:r>
            <a:r>
              <a:rPr lang="de-DE" altLang="de-DE" sz="2000" b="1" dirty="0"/>
              <a:t>Mio.) </a:t>
            </a:r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r>
              <a:rPr lang="de-DE" altLang="de-DE" sz="2000" dirty="0"/>
              <a:t>     </a:t>
            </a:r>
            <a:r>
              <a:rPr lang="de-DE" altLang="de-DE" sz="2000" dirty="0" smtClean="0"/>
              <a:t>2024    1.500.000 </a:t>
            </a:r>
            <a:r>
              <a:rPr lang="de-DE" altLang="de-DE" sz="2000" dirty="0"/>
              <a:t>€</a:t>
            </a:r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endParaRPr lang="de-DE" altLang="de-DE" sz="2000" dirty="0"/>
          </a:p>
          <a:p>
            <a:pPr marL="342900" lvl="1" indent="0">
              <a:lnSpc>
                <a:spcPct val="85000"/>
              </a:lnSpc>
              <a:buClr>
                <a:srgbClr val="003D89"/>
              </a:buClr>
              <a:buSzPct val="80000"/>
              <a:buNone/>
              <a:tabLst>
                <a:tab pos="6480000" algn="l"/>
                <a:tab pos="7200000" algn="l"/>
              </a:tabLst>
            </a:pPr>
            <a:endParaRPr lang="de-DE" altLang="de-DE" sz="2000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338BE6-0A1B-404E-A20E-AE4254317966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Haushalt 2022 / FBL Schmidt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97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Zentrale Trinkwasserenthärtung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00311" cy="4330492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 smtClean="0"/>
              <a:t>Ziel: 	</a:t>
            </a:r>
            <a:r>
              <a:rPr lang="de-DE" dirty="0" smtClean="0"/>
              <a:t>Erweiterung des Wasserwerks mit der Installation 	eine zentralen </a:t>
            </a:r>
            <a:r>
              <a:rPr lang="de-DE" dirty="0"/>
              <a:t>E</a:t>
            </a:r>
            <a:r>
              <a:rPr lang="de-DE" dirty="0" smtClean="0"/>
              <a:t>nthärtungsanlage für das Trinkwasser</a:t>
            </a:r>
          </a:p>
          <a:p>
            <a:r>
              <a:rPr lang="de-DE" b="1" dirty="0" smtClean="0"/>
              <a:t> </a:t>
            </a:r>
            <a:r>
              <a:rPr lang="de-DE" b="1" dirty="0"/>
              <a:t>Kosten:</a:t>
            </a:r>
            <a:r>
              <a:rPr lang="de-DE" dirty="0"/>
              <a:t>	</a:t>
            </a:r>
            <a:r>
              <a:rPr lang="de-DE" dirty="0" smtClean="0"/>
              <a:t>Haushaltsmittel</a:t>
            </a:r>
            <a:r>
              <a:rPr lang="de-DE" dirty="0"/>
              <a:t>: 	</a:t>
            </a:r>
            <a:r>
              <a:rPr lang="de-DE" dirty="0" smtClean="0"/>
              <a:t>	2.600.000 €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		</a:t>
            </a:r>
            <a:r>
              <a:rPr lang="de-DE" dirty="0" smtClean="0"/>
              <a:t>Kostenberechnung:</a:t>
            </a:r>
            <a:r>
              <a:rPr lang="de-DE" dirty="0"/>
              <a:t>	</a:t>
            </a:r>
            <a:r>
              <a:rPr lang="de-DE" dirty="0" smtClean="0"/>
              <a:t>2.600.000 €</a:t>
            </a:r>
            <a:endParaRPr lang="de-DE" dirty="0"/>
          </a:p>
          <a:p>
            <a:r>
              <a:rPr lang="de-DE" b="1" dirty="0"/>
              <a:t>Bauzeit: 	</a:t>
            </a:r>
            <a:r>
              <a:rPr lang="de-DE" dirty="0" smtClean="0"/>
              <a:t>04.04.2017 – 31.05.2022</a:t>
            </a:r>
          </a:p>
          <a:p>
            <a:r>
              <a:rPr lang="de-DE" b="1" dirty="0" smtClean="0"/>
              <a:t>Sachstand:	</a:t>
            </a:r>
            <a:r>
              <a:rPr lang="de-DE" dirty="0" smtClean="0"/>
              <a:t>Die Bauarbeiten haben am 23.09.2020 			begonnen. Der Spatenstich erfolgte am 			25.09.2020. Durch Materialliefer-				</a:t>
            </a:r>
            <a:r>
              <a:rPr lang="de-DE" dirty="0" err="1" smtClean="0"/>
              <a:t>schwierigkeiten</a:t>
            </a:r>
            <a:r>
              <a:rPr lang="de-DE" dirty="0" smtClean="0"/>
              <a:t> verzögerte sich der 			Bauablauf um ca. 3 Monate.</a:t>
            </a:r>
            <a:endParaRPr lang="de-DE" b="1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6634" y="1309747"/>
            <a:ext cx="3915702" cy="21968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09" y="3729188"/>
            <a:ext cx="3206151" cy="24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Zentrale </a:t>
            </a:r>
            <a:r>
              <a:rPr lang="de-DE" dirty="0"/>
              <a:t>T</a:t>
            </a:r>
            <a:r>
              <a:rPr lang="de-DE" dirty="0" smtClean="0"/>
              <a:t>rinkwasserenthärtung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00311" cy="4330492"/>
          </a:xfrm>
        </p:spPr>
        <p:txBody>
          <a:bodyPr>
            <a:normAutofit/>
          </a:bodyPr>
          <a:lstStyle/>
          <a:p>
            <a:r>
              <a:rPr lang="de-DE" b="1" dirty="0" smtClean="0"/>
              <a:t>Zeitplan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15/10/2021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333888" y="5591643"/>
            <a:ext cx="11536059" cy="37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333888" y="1760222"/>
            <a:ext cx="1913610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Bauausführung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947019" y="2850078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Kostenfest-stellung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Gerader Verbinder 25"/>
          <p:cNvCxnSpPr>
            <a:stCxn id="56" idx="0"/>
            <a:endCxn id="21" idx="1"/>
          </p:cNvCxnSpPr>
          <p:nvPr/>
        </p:nvCxnSpPr>
        <p:spPr>
          <a:xfrm flipV="1">
            <a:off x="3947019" y="3095931"/>
            <a:ext cx="0" cy="2561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>
            <a:stCxn id="60" idx="0"/>
            <a:endCxn id="51" idx="1"/>
          </p:cNvCxnSpPr>
          <p:nvPr/>
        </p:nvCxnSpPr>
        <p:spPr>
          <a:xfrm flipV="1">
            <a:off x="2111106" y="2556951"/>
            <a:ext cx="13482" cy="3100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endCxn id="16" idx="1"/>
          </p:cNvCxnSpPr>
          <p:nvPr/>
        </p:nvCxnSpPr>
        <p:spPr>
          <a:xfrm flipV="1">
            <a:off x="333887" y="2006075"/>
            <a:ext cx="1" cy="3622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29087" y="5662366"/>
            <a:ext cx="661684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Sptember2020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1806306" y="5657177"/>
            <a:ext cx="609600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2124588" y="2311098"/>
            <a:ext cx="1089470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9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Inbetriebnahme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3588917" y="5657176"/>
            <a:ext cx="716203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 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6634" y="1309747"/>
            <a:ext cx="3915702" cy="2196892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61" y="3515479"/>
            <a:ext cx="2722247" cy="204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9EA0B1-98E5-4B7C-9C5E-0A52F3357D8C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438400" y="2057401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TOP 1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Genehmigung der Niederschrift aus der öffentlichen Sitzung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vom 23.11.2021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Neues Feuerwehrhaus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00311" cy="4330492"/>
          </a:xfrm>
        </p:spPr>
        <p:txBody>
          <a:bodyPr>
            <a:normAutofit fontScale="85000" lnSpcReduction="10000"/>
          </a:bodyPr>
          <a:lstStyle/>
          <a:p>
            <a:r>
              <a:rPr lang="de-DE" b="1" dirty="0" smtClean="0"/>
              <a:t>Ziel: </a:t>
            </a:r>
            <a:r>
              <a:rPr lang="de-DE" dirty="0" smtClean="0"/>
              <a:t>Neubau eines gemeinsamen Feuerwehrhauses für 	die Freiwillige Feuerwehr Karlsdorf-Neuthard.</a:t>
            </a:r>
          </a:p>
          <a:p>
            <a:r>
              <a:rPr lang="de-DE" b="1" dirty="0" smtClean="0"/>
              <a:t> Kosten:  </a:t>
            </a:r>
            <a:r>
              <a:rPr lang="de-DE" dirty="0" smtClean="0"/>
              <a:t>Haushaltsmittel</a:t>
            </a:r>
            <a:r>
              <a:rPr lang="de-DE" dirty="0"/>
              <a:t>: 	</a:t>
            </a:r>
            <a:r>
              <a:rPr lang="de-DE" dirty="0" smtClean="0"/>
              <a:t>	         8.000.000 </a:t>
            </a:r>
            <a:r>
              <a:rPr lang="de-DE" dirty="0"/>
              <a:t>€</a:t>
            </a:r>
          </a:p>
          <a:p>
            <a:pPr marL="0" indent="0">
              <a:buNone/>
            </a:pPr>
            <a:r>
              <a:rPr lang="de-DE" b="1" dirty="0"/>
              <a:t>	 </a:t>
            </a:r>
            <a:r>
              <a:rPr lang="de-DE" b="1" dirty="0" smtClean="0"/>
              <a:t>      </a:t>
            </a:r>
            <a:r>
              <a:rPr lang="de-DE" dirty="0" smtClean="0"/>
              <a:t>Kostenberechnung (Stand Dez. 2021): 9.200.000 € </a:t>
            </a:r>
            <a:endParaRPr lang="de-DE" dirty="0"/>
          </a:p>
          <a:p>
            <a:r>
              <a:rPr lang="de-DE" b="1" dirty="0"/>
              <a:t>Bauzeit: 	</a:t>
            </a:r>
            <a:r>
              <a:rPr lang="de-DE" dirty="0" smtClean="0"/>
              <a:t>01.03.2020 </a:t>
            </a:r>
            <a:r>
              <a:rPr lang="de-DE" dirty="0"/>
              <a:t>– </a:t>
            </a:r>
            <a:r>
              <a:rPr lang="de-DE" dirty="0" smtClean="0"/>
              <a:t>31.08.2023</a:t>
            </a:r>
            <a:endParaRPr lang="de-DE" b="1" dirty="0"/>
          </a:p>
          <a:p>
            <a:endParaRPr lang="de-DE" dirty="0" smtClean="0"/>
          </a:p>
          <a:p>
            <a:r>
              <a:rPr lang="de-DE" b="1" dirty="0" smtClean="0"/>
              <a:t>Sachstand: 	</a:t>
            </a:r>
            <a:r>
              <a:rPr lang="de-DE" dirty="0" smtClean="0"/>
              <a:t>Die LPH 5 ist abgeschlossen. Aufgrund der 			galoppierenden Preissteigerungen und dem 			teilweisen Mangel an Baustoffen, erfolgt die 			Ausschreibung erst im Januar 2022.</a:t>
            </a:r>
            <a:endParaRPr lang="de-DE" b="1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911" y="1292493"/>
            <a:ext cx="4643887" cy="26121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676" y="3904680"/>
            <a:ext cx="3348356" cy="24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Neues Feuerwehrhaus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00311" cy="4330492"/>
          </a:xfrm>
        </p:spPr>
        <p:txBody>
          <a:bodyPr>
            <a:normAutofit/>
          </a:bodyPr>
          <a:lstStyle/>
          <a:p>
            <a:r>
              <a:rPr lang="de-DE" b="1" dirty="0" smtClean="0"/>
              <a:t>Zeitplan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911" y="1292493"/>
            <a:ext cx="4643887" cy="26121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676" y="3904680"/>
            <a:ext cx="3348356" cy="2418405"/>
          </a:xfrm>
          <a:prstGeom prst="rect">
            <a:avLst/>
          </a:prstGeom>
        </p:spPr>
      </p:pic>
      <p:cxnSp>
        <p:nvCxnSpPr>
          <p:cNvPr id="10" name="Gerader Verbinder 9"/>
          <p:cNvCxnSpPr/>
          <p:nvPr/>
        </p:nvCxnSpPr>
        <p:spPr>
          <a:xfrm flipV="1">
            <a:off x="333888" y="5595866"/>
            <a:ext cx="5762111" cy="33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333888" y="2229868"/>
            <a:ext cx="1089470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4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Genehmigungs-planung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09600" y="2754840"/>
            <a:ext cx="1089470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5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Ausführungs-planung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423358" y="3279812"/>
            <a:ext cx="1089470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6 + 7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Vergaben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263330" y="3806022"/>
            <a:ext cx="1089470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8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Bauausführung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214943" y="4330994"/>
            <a:ext cx="1089470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9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Inbetriebnahme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006530" y="4848577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Kostenfest-stellung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Gerader Verbinder 25"/>
          <p:cNvCxnSpPr>
            <a:endCxn id="20" idx="1"/>
          </p:cNvCxnSpPr>
          <p:nvPr/>
        </p:nvCxnSpPr>
        <p:spPr>
          <a:xfrm flipV="1">
            <a:off x="3214058" y="4576847"/>
            <a:ext cx="885" cy="1047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>
            <a:endCxn id="21" idx="1"/>
          </p:cNvCxnSpPr>
          <p:nvPr/>
        </p:nvCxnSpPr>
        <p:spPr>
          <a:xfrm flipV="1">
            <a:off x="5006530" y="5094430"/>
            <a:ext cx="0" cy="51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V="1">
            <a:off x="2247498" y="4047744"/>
            <a:ext cx="1" cy="1577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>
            <a:endCxn id="18" idx="1"/>
          </p:cNvCxnSpPr>
          <p:nvPr/>
        </p:nvCxnSpPr>
        <p:spPr>
          <a:xfrm flipH="1" flipV="1">
            <a:off x="1423358" y="3525665"/>
            <a:ext cx="29908" cy="2103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>
            <a:endCxn id="17" idx="1"/>
          </p:cNvCxnSpPr>
          <p:nvPr/>
        </p:nvCxnSpPr>
        <p:spPr>
          <a:xfrm flipH="1" flipV="1">
            <a:off x="609600" y="3000693"/>
            <a:ext cx="19526" cy="2611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/>
          <p:nvPr/>
        </p:nvCxnSpPr>
        <p:spPr>
          <a:xfrm flipV="1">
            <a:off x="333887" y="2721574"/>
            <a:ext cx="2" cy="2907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29087" y="5662366"/>
            <a:ext cx="609600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2020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219538" y="6007133"/>
            <a:ext cx="659085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2020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1133512" y="5659738"/>
            <a:ext cx="686894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 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1942698" y="5659737"/>
            <a:ext cx="609600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März 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2910411" y="5657915"/>
            <a:ext cx="671672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4701730" y="5658603"/>
            <a:ext cx="609600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Märzi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2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Straßensanierungsmanagement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96639" cy="4330492"/>
          </a:xfrm>
        </p:spPr>
        <p:txBody>
          <a:bodyPr>
            <a:normAutofit fontScale="85000" lnSpcReduction="20000"/>
          </a:bodyPr>
          <a:lstStyle/>
          <a:p>
            <a:r>
              <a:rPr lang="de-DE" b="1" dirty="0" smtClean="0"/>
              <a:t>Ziel: </a:t>
            </a:r>
            <a:r>
              <a:rPr lang="de-DE" dirty="0" smtClean="0"/>
              <a:t>Instandhaltung der Straßen und Gehwege unter Berücksichtigung der Infrastruktur von Wasser, Abwasser, Gas, Glasfaser und Beleuchtung</a:t>
            </a:r>
          </a:p>
          <a:p>
            <a:r>
              <a:rPr lang="de-DE" b="1" dirty="0" smtClean="0"/>
              <a:t> Kosten:</a:t>
            </a:r>
            <a:r>
              <a:rPr lang="de-DE" dirty="0" smtClean="0"/>
              <a:t>	Haushaltsmittel: </a:t>
            </a:r>
            <a:r>
              <a:rPr lang="de-DE" dirty="0"/>
              <a:t> </a:t>
            </a:r>
            <a:r>
              <a:rPr lang="de-DE" dirty="0" smtClean="0"/>
              <a:t>            </a:t>
            </a:r>
            <a:r>
              <a:rPr lang="de-DE" dirty="0" err="1" smtClean="0"/>
              <a:t>jährl</a:t>
            </a:r>
            <a:r>
              <a:rPr lang="de-DE" dirty="0" smtClean="0"/>
              <a:t>. 750.000 €</a:t>
            </a:r>
          </a:p>
          <a:p>
            <a:pPr marL="0" indent="0">
              <a:buNone/>
            </a:pPr>
            <a:r>
              <a:rPr lang="de-DE" b="1" dirty="0"/>
              <a:t>		</a:t>
            </a:r>
            <a:r>
              <a:rPr lang="de-DE" dirty="0" smtClean="0"/>
              <a:t>Kostenberechnung:</a:t>
            </a:r>
            <a:r>
              <a:rPr lang="de-DE" dirty="0"/>
              <a:t>	</a:t>
            </a:r>
            <a:r>
              <a:rPr lang="de-DE" dirty="0" smtClean="0"/>
              <a:t>2.300.000 €</a:t>
            </a:r>
            <a:endParaRPr lang="de-DE" dirty="0"/>
          </a:p>
          <a:p>
            <a:r>
              <a:rPr lang="de-DE" b="1" dirty="0"/>
              <a:t>Bauzeit: 	</a:t>
            </a:r>
            <a:r>
              <a:rPr lang="de-DE" dirty="0" smtClean="0"/>
              <a:t>15.10.2021 – 31.12.2022</a:t>
            </a:r>
          </a:p>
          <a:p>
            <a:r>
              <a:rPr lang="de-DE" b="1" dirty="0" smtClean="0"/>
              <a:t>Sachstand:	</a:t>
            </a:r>
            <a:r>
              <a:rPr lang="de-DE" dirty="0" smtClean="0"/>
              <a:t>Die </a:t>
            </a:r>
            <a:r>
              <a:rPr lang="de-DE" dirty="0"/>
              <a:t>B</a:t>
            </a:r>
            <a:r>
              <a:rPr lang="de-DE" dirty="0" smtClean="0"/>
              <a:t>auarbeiten zu den Baumaßnahmen 			1 – 6 gem. Sanierungskonzept sind </a:t>
            </a:r>
            <a:r>
              <a:rPr lang="de-DE" dirty="0" err="1" smtClean="0"/>
              <a:t>beauf</a:t>
            </a:r>
            <a:r>
              <a:rPr lang="de-DE" dirty="0" smtClean="0"/>
              <a:t>-			tragt. Die Arbeiten in der Amalienstraße 			haben im Oktober begonnen und werden im 			Februar 2022 fortgesetzt. BA Leharstraße wird 			im Dezember 2021 abgeschlossen.</a:t>
            </a:r>
            <a:endParaRPr lang="de-DE" b="1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33" y="1902745"/>
            <a:ext cx="5172172" cy="305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Waldkindergarten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96639" cy="4330492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 smtClean="0"/>
              <a:t>Ziel: 	</a:t>
            </a:r>
            <a:r>
              <a:rPr lang="de-DE" dirty="0" smtClean="0"/>
              <a:t>Eröffnung eines Waldkindergartens mit 			Postillion e.V. als freier Träger.</a:t>
            </a:r>
          </a:p>
          <a:p>
            <a:r>
              <a:rPr lang="de-DE" b="1" dirty="0" smtClean="0"/>
              <a:t> Kosten:</a:t>
            </a:r>
            <a:r>
              <a:rPr lang="de-DE" dirty="0" smtClean="0"/>
              <a:t>	Haushaltsmittel: </a:t>
            </a:r>
            <a:r>
              <a:rPr lang="de-DE" dirty="0"/>
              <a:t>	 </a:t>
            </a:r>
            <a:r>
              <a:rPr lang="de-DE" dirty="0" smtClean="0"/>
              <a:t>      </a:t>
            </a:r>
            <a:r>
              <a:rPr lang="de-DE" dirty="0" err="1" smtClean="0"/>
              <a:t>jährl</a:t>
            </a:r>
            <a:r>
              <a:rPr lang="de-DE" dirty="0" smtClean="0"/>
              <a:t>. 195.000 €</a:t>
            </a:r>
          </a:p>
          <a:p>
            <a:pPr marL="0" indent="0">
              <a:buNone/>
            </a:pPr>
            <a:r>
              <a:rPr lang="de-DE" b="1" dirty="0"/>
              <a:t>		</a:t>
            </a:r>
            <a:r>
              <a:rPr lang="de-DE" dirty="0" smtClean="0"/>
              <a:t>Kostenberechnung:   </a:t>
            </a:r>
            <a:r>
              <a:rPr lang="de-DE" dirty="0" err="1" smtClean="0"/>
              <a:t>jährl</a:t>
            </a:r>
            <a:r>
              <a:rPr lang="de-DE" dirty="0" smtClean="0"/>
              <a:t>. 195.000 €</a:t>
            </a:r>
            <a:endParaRPr lang="de-DE" dirty="0"/>
          </a:p>
          <a:p>
            <a:r>
              <a:rPr lang="de-DE" b="1" dirty="0"/>
              <a:t>Bauzeit: 	</a:t>
            </a:r>
            <a:r>
              <a:rPr lang="de-DE" dirty="0" smtClean="0"/>
              <a:t>01.01.2021 – 31.03.2021</a:t>
            </a:r>
          </a:p>
          <a:p>
            <a:r>
              <a:rPr lang="de-DE" b="1" dirty="0" smtClean="0"/>
              <a:t>Sachstand:	</a:t>
            </a:r>
            <a:r>
              <a:rPr lang="de-DE" dirty="0" smtClean="0"/>
              <a:t>Aufmaß für amtlichen Lageplan erstellt. 			Bauwagen durch Postillion e.V. im Juni 			2021 beauftragt, Lieferzeit unbekannt. 			Anmeldungen Stand heute: 22. 				Gestattungsvertrag mit Forst BW in 			Ausarbeitung.</a:t>
            </a:r>
          </a:p>
          <a:p>
            <a:endParaRPr lang="de-DE" b="1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20" y="1232108"/>
            <a:ext cx="5494289" cy="295944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30" y="4127924"/>
            <a:ext cx="4641668" cy="222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Waldkindergarten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00311" cy="4330492"/>
          </a:xfrm>
        </p:spPr>
        <p:txBody>
          <a:bodyPr>
            <a:normAutofit/>
          </a:bodyPr>
          <a:lstStyle/>
          <a:p>
            <a:r>
              <a:rPr lang="de-DE" b="1" dirty="0" smtClean="0"/>
              <a:t>Zeitplan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333888" y="5591643"/>
            <a:ext cx="11536059" cy="37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341094" y="1740702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Grundsatz-entscheidung GR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Gerader Verbinder 30"/>
          <p:cNvCxnSpPr>
            <a:stCxn id="60" idx="0"/>
            <a:endCxn id="15" idx="1"/>
          </p:cNvCxnSpPr>
          <p:nvPr/>
        </p:nvCxnSpPr>
        <p:spPr>
          <a:xfrm flipH="1" flipV="1">
            <a:off x="1430564" y="2508684"/>
            <a:ext cx="30415" cy="3171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stCxn id="57" idx="0"/>
            <a:endCxn id="19" idx="1"/>
          </p:cNvCxnSpPr>
          <p:nvPr/>
        </p:nvCxnSpPr>
        <p:spPr>
          <a:xfrm flipH="1" flipV="1">
            <a:off x="341094" y="1986555"/>
            <a:ext cx="7207" cy="3681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140724" y="5667959"/>
            <a:ext cx="415154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1115626" y="5680463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430564" y="2262831"/>
            <a:ext cx="1091916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1 + 7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Vergaben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522480" y="2793185"/>
            <a:ext cx="1614143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Bauausführung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26093" y="3865319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Kostenfest-stellung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136623" y="3332362"/>
            <a:ext cx="1089470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9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Inbetriebnahme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Gerader Verbinder 8"/>
          <p:cNvCxnSpPr>
            <a:stCxn id="18" idx="1"/>
            <a:endCxn id="22" idx="0"/>
          </p:cNvCxnSpPr>
          <p:nvPr/>
        </p:nvCxnSpPr>
        <p:spPr>
          <a:xfrm flipH="1">
            <a:off x="2513279" y="3039038"/>
            <a:ext cx="9201" cy="2631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2167926" y="5670433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3791270" y="5670433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Gerader Verbinder 13"/>
          <p:cNvCxnSpPr>
            <a:stCxn id="21" idx="1"/>
            <a:endCxn id="25" idx="0"/>
          </p:cNvCxnSpPr>
          <p:nvPr/>
        </p:nvCxnSpPr>
        <p:spPr>
          <a:xfrm>
            <a:off x="4136623" y="3578215"/>
            <a:ext cx="0" cy="2092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4877500" y="5680462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Gerader Verbinder 27"/>
          <p:cNvCxnSpPr>
            <a:stCxn id="20" idx="1"/>
            <a:endCxn id="32" idx="0"/>
          </p:cNvCxnSpPr>
          <p:nvPr/>
        </p:nvCxnSpPr>
        <p:spPr>
          <a:xfrm flipH="1">
            <a:off x="5222853" y="4111172"/>
            <a:ext cx="3240" cy="1569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92" y="1263790"/>
            <a:ext cx="5302220" cy="3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Erweiterung Kindergarten Don Bosco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96639" cy="4330492"/>
          </a:xfrm>
        </p:spPr>
        <p:txBody>
          <a:bodyPr>
            <a:normAutofit/>
          </a:bodyPr>
          <a:lstStyle/>
          <a:p>
            <a:r>
              <a:rPr lang="de-DE" b="1" dirty="0" smtClean="0"/>
              <a:t>Ziel: </a:t>
            </a:r>
            <a:r>
              <a:rPr lang="de-DE" dirty="0" smtClean="0"/>
              <a:t>Erweiterung der Kapazität um zwei GT-Gruppen</a:t>
            </a:r>
          </a:p>
          <a:p>
            <a:r>
              <a:rPr lang="de-DE" b="1" dirty="0" smtClean="0"/>
              <a:t> Kosten:</a:t>
            </a:r>
            <a:r>
              <a:rPr lang="de-DE" dirty="0" smtClean="0"/>
              <a:t>	Haushaltsmittel: 	1.600.000 €</a:t>
            </a:r>
          </a:p>
          <a:p>
            <a:pPr marL="0" indent="0">
              <a:buNone/>
            </a:pPr>
            <a:r>
              <a:rPr lang="de-DE" b="1" dirty="0"/>
              <a:t>		</a:t>
            </a:r>
            <a:r>
              <a:rPr lang="de-DE" dirty="0" smtClean="0"/>
              <a:t>Kostenschätzung:</a:t>
            </a:r>
            <a:r>
              <a:rPr lang="de-DE" dirty="0"/>
              <a:t>	</a:t>
            </a:r>
            <a:r>
              <a:rPr lang="de-DE" dirty="0" smtClean="0"/>
              <a:t>1.600.000 €</a:t>
            </a:r>
            <a:endParaRPr lang="de-DE" dirty="0"/>
          </a:p>
          <a:p>
            <a:r>
              <a:rPr lang="de-DE" b="1" dirty="0"/>
              <a:t>Bauzeit: 	</a:t>
            </a:r>
            <a:r>
              <a:rPr lang="de-DE" dirty="0" smtClean="0"/>
              <a:t>01.07.2020 – 31.03.2024</a:t>
            </a:r>
          </a:p>
          <a:p>
            <a:r>
              <a:rPr lang="de-DE" b="1" dirty="0" smtClean="0"/>
              <a:t>Sachstand:	</a:t>
            </a:r>
            <a:r>
              <a:rPr lang="de-DE" dirty="0" smtClean="0"/>
              <a:t>Grundsatzentscheidung zur Erweiterung 		um 2 Ü3-Gruppen durch den GR im 			November getroffen. Baubeginn in 2022.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03" y="1232108"/>
            <a:ext cx="3884007" cy="50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Erweiterung Kindergarten Don Bosco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00311" cy="4330492"/>
          </a:xfrm>
        </p:spPr>
        <p:txBody>
          <a:bodyPr>
            <a:normAutofit/>
          </a:bodyPr>
          <a:lstStyle/>
          <a:p>
            <a:r>
              <a:rPr lang="de-DE" b="1" dirty="0" smtClean="0"/>
              <a:t>Zeitplan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333888" y="5591643"/>
            <a:ext cx="11536059" cy="37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333888" y="1760222"/>
            <a:ext cx="1512165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1 – 2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Grundlagenermittlung / Vorplanung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850683" y="2306796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Grundsatz-entscheidung GR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Gerader Verbinder 30"/>
          <p:cNvCxnSpPr>
            <a:stCxn id="60" idx="0"/>
            <a:endCxn id="19" idx="1"/>
          </p:cNvCxnSpPr>
          <p:nvPr/>
        </p:nvCxnSpPr>
        <p:spPr>
          <a:xfrm flipH="1" flipV="1">
            <a:off x="1850683" y="2552649"/>
            <a:ext cx="24142" cy="3121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stCxn id="57" idx="0"/>
            <a:endCxn id="16" idx="1"/>
          </p:cNvCxnSpPr>
          <p:nvPr/>
        </p:nvCxnSpPr>
        <p:spPr>
          <a:xfrm flipH="1" flipV="1">
            <a:off x="333888" y="2006075"/>
            <a:ext cx="14413" cy="3661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140724" y="5667959"/>
            <a:ext cx="415154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1529472" y="5673962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Dezember 2021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861531" y="2845535"/>
            <a:ext cx="1091916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4 + 5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Genehmigungs-planung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953447" y="3381484"/>
            <a:ext cx="786426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6 + 7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Vergabe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739873" y="3917433"/>
            <a:ext cx="1614143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Bauausführung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450798" y="4982074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Kostenfest-stellung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354016" y="4438182"/>
            <a:ext cx="1089470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9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Inbetriebnahme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Gerader Verbinder 8"/>
          <p:cNvCxnSpPr>
            <a:stCxn id="17" idx="1"/>
            <a:endCxn id="22" idx="0"/>
          </p:cNvCxnSpPr>
          <p:nvPr/>
        </p:nvCxnSpPr>
        <p:spPr>
          <a:xfrm flipH="1">
            <a:off x="2940153" y="3627337"/>
            <a:ext cx="13294" cy="2030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2594800" y="5657961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3377207" y="5657961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Oktober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Gerader Verbinder 13"/>
          <p:cNvCxnSpPr>
            <a:stCxn id="18" idx="1"/>
            <a:endCxn id="25" idx="0"/>
          </p:cNvCxnSpPr>
          <p:nvPr/>
        </p:nvCxnSpPr>
        <p:spPr>
          <a:xfrm flipH="1">
            <a:off x="3722560" y="4163286"/>
            <a:ext cx="17313" cy="1494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5008663" y="5657321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6105445" y="5670169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Gerader Verbinder 27"/>
          <p:cNvCxnSpPr>
            <a:stCxn id="21" idx="1"/>
            <a:endCxn id="32" idx="0"/>
          </p:cNvCxnSpPr>
          <p:nvPr/>
        </p:nvCxnSpPr>
        <p:spPr>
          <a:xfrm>
            <a:off x="5354016" y="4684035"/>
            <a:ext cx="0" cy="973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>
            <a:stCxn id="20" idx="1"/>
            <a:endCxn id="33" idx="0"/>
          </p:cNvCxnSpPr>
          <p:nvPr/>
        </p:nvCxnSpPr>
        <p:spPr>
          <a:xfrm>
            <a:off x="6450798" y="5227927"/>
            <a:ext cx="0" cy="442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fik 4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16" y="741413"/>
            <a:ext cx="4514465" cy="2934789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9981" y="3236841"/>
            <a:ext cx="3049151" cy="34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TigeR – Gruppen Gartenstraße 11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96639" cy="4330492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 smtClean="0"/>
              <a:t>Ziel: </a:t>
            </a:r>
            <a:r>
              <a:rPr lang="de-DE" dirty="0" smtClean="0"/>
              <a:t>Gemeinsam mit dem Tageselternverein Bruchsal sollen zwei TigeR – Gruppen im Privatobjekt Gartenstraße 11 in Neuthard untergebracht werden</a:t>
            </a:r>
          </a:p>
          <a:p>
            <a:r>
              <a:rPr lang="de-DE" b="1" dirty="0" smtClean="0"/>
              <a:t> Kosten:</a:t>
            </a:r>
            <a:r>
              <a:rPr lang="de-DE" dirty="0" smtClean="0"/>
              <a:t>	Haushaltsmittel: 	      100.000 €</a:t>
            </a:r>
          </a:p>
          <a:p>
            <a:pPr marL="0" indent="0">
              <a:buNone/>
            </a:pPr>
            <a:r>
              <a:rPr lang="de-DE" b="1" dirty="0"/>
              <a:t>		</a:t>
            </a:r>
            <a:r>
              <a:rPr lang="de-DE" dirty="0" smtClean="0"/>
              <a:t>Kostenschätzung:</a:t>
            </a:r>
            <a:r>
              <a:rPr lang="de-DE" dirty="0" smtClean="0">
                <a:solidFill>
                  <a:srgbClr val="FF0000"/>
                </a:solidFill>
              </a:rPr>
              <a:t> 	</a:t>
            </a:r>
            <a:r>
              <a:rPr lang="de-DE" dirty="0" smtClean="0"/>
              <a:t>ca. 115.000 €</a:t>
            </a:r>
            <a:endParaRPr lang="de-DE" dirty="0"/>
          </a:p>
          <a:p>
            <a:r>
              <a:rPr lang="de-DE" b="1" dirty="0"/>
              <a:t>Bauzeit: 	</a:t>
            </a:r>
            <a:r>
              <a:rPr lang="de-DE" dirty="0" smtClean="0"/>
              <a:t>01.04.2021 – 01.08.2022</a:t>
            </a:r>
          </a:p>
          <a:p>
            <a:r>
              <a:rPr lang="de-DE" b="1" dirty="0" smtClean="0"/>
              <a:t>Sachstand:	</a:t>
            </a:r>
            <a:r>
              <a:rPr lang="de-DE" dirty="0" smtClean="0"/>
              <a:t>Im März 2021 hat der GR den Grundsatz-			</a:t>
            </a:r>
            <a:r>
              <a:rPr lang="de-DE" dirty="0" err="1" smtClean="0"/>
              <a:t>beschluss</a:t>
            </a:r>
            <a:r>
              <a:rPr lang="de-DE" dirty="0" smtClean="0"/>
              <a:t> gefasst. In enger Abstimmung mit 			der </a:t>
            </a:r>
            <a:r>
              <a:rPr lang="de-DE" dirty="0"/>
              <a:t>E</a:t>
            </a:r>
            <a:r>
              <a:rPr lang="de-DE" dirty="0" smtClean="0"/>
              <a:t>igentümerin wurden die Sanierungsarbeiten 			bestimmt und Angebote eingeholt. Die </a:t>
            </a:r>
            <a:r>
              <a:rPr lang="de-DE" dirty="0" err="1" smtClean="0"/>
              <a:t>Beauf</a:t>
            </a:r>
            <a:r>
              <a:rPr lang="de-DE" dirty="0" smtClean="0"/>
              <a:t>-			</a:t>
            </a:r>
            <a:r>
              <a:rPr lang="de-DE" dirty="0" err="1" smtClean="0"/>
              <a:t>tragung</a:t>
            </a:r>
            <a:r>
              <a:rPr lang="de-DE" dirty="0" smtClean="0"/>
              <a:t> erfolgt durch die Eigentümerin in Kenntnis 		der Verwaltung. 						Inbetriebnahme TigeR im Mai 2022 möglich.</a:t>
            </a:r>
            <a:endParaRPr lang="de-DE" b="1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28" y="1849328"/>
            <a:ext cx="4910978" cy="309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TigeR – Gruppen Gartenstraße 11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00311" cy="4330492"/>
          </a:xfrm>
        </p:spPr>
        <p:txBody>
          <a:bodyPr>
            <a:normAutofit/>
          </a:bodyPr>
          <a:lstStyle/>
          <a:p>
            <a:r>
              <a:rPr lang="de-DE" b="1" dirty="0" smtClean="0"/>
              <a:t>Zeitplan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333888" y="5591643"/>
            <a:ext cx="11536059" cy="37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348301" y="1837211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Grundsatz-entscheidung GR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Gerader Verbinder 30"/>
          <p:cNvCxnSpPr>
            <a:stCxn id="60" idx="0"/>
            <a:endCxn id="15" idx="1"/>
          </p:cNvCxnSpPr>
          <p:nvPr/>
        </p:nvCxnSpPr>
        <p:spPr>
          <a:xfrm flipH="1" flipV="1">
            <a:off x="1437771" y="2603813"/>
            <a:ext cx="41544" cy="3070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stCxn id="57" idx="0"/>
            <a:endCxn id="19" idx="1"/>
          </p:cNvCxnSpPr>
          <p:nvPr/>
        </p:nvCxnSpPr>
        <p:spPr>
          <a:xfrm flipV="1">
            <a:off x="348301" y="2083064"/>
            <a:ext cx="0" cy="3584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140724" y="5667959"/>
            <a:ext cx="415154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März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1133962" y="5674229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April 2021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437771" y="2357960"/>
            <a:ext cx="1091916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1 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Ausführungs-planung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529687" y="2911171"/>
            <a:ext cx="786426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6 + 7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Vergabe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316113" y="3460233"/>
            <a:ext cx="1614143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Bauausführung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017406" y="4528182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Kostenfest-stellung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930256" y="3997953"/>
            <a:ext cx="1089470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9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Inbetriebnahme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Gerader Verbinder 8"/>
          <p:cNvCxnSpPr>
            <a:stCxn id="17" idx="1"/>
            <a:endCxn id="22" idx="0"/>
          </p:cNvCxnSpPr>
          <p:nvPr/>
        </p:nvCxnSpPr>
        <p:spPr>
          <a:xfrm>
            <a:off x="2529687" y="3157024"/>
            <a:ext cx="18766" cy="2517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2203100" y="5674229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Oktober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970760" y="5674229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Gerader Verbinder 13"/>
          <p:cNvCxnSpPr>
            <a:stCxn id="18" idx="1"/>
            <a:endCxn id="25" idx="0"/>
          </p:cNvCxnSpPr>
          <p:nvPr/>
        </p:nvCxnSpPr>
        <p:spPr>
          <a:xfrm>
            <a:off x="3316113" y="3706086"/>
            <a:ext cx="0" cy="196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4584903" y="5667958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5672053" y="5675210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Dezember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Gerader Verbinder 27"/>
          <p:cNvCxnSpPr>
            <a:stCxn id="21" idx="1"/>
            <a:endCxn id="32" idx="0"/>
          </p:cNvCxnSpPr>
          <p:nvPr/>
        </p:nvCxnSpPr>
        <p:spPr>
          <a:xfrm>
            <a:off x="4930256" y="4243806"/>
            <a:ext cx="0" cy="1424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>
            <a:stCxn id="20" idx="1"/>
            <a:endCxn id="33" idx="0"/>
          </p:cNvCxnSpPr>
          <p:nvPr/>
        </p:nvCxnSpPr>
        <p:spPr>
          <a:xfrm>
            <a:off x="6017406" y="4774035"/>
            <a:ext cx="0" cy="90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14" y="1627745"/>
            <a:ext cx="4734533" cy="33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7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Umbau und Erweiterung Kindergarten St. Franziskus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96639" cy="4330492"/>
          </a:xfrm>
        </p:spPr>
        <p:txBody>
          <a:bodyPr>
            <a:normAutofit/>
          </a:bodyPr>
          <a:lstStyle/>
          <a:p>
            <a:r>
              <a:rPr lang="de-DE" b="1" dirty="0" smtClean="0"/>
              <a:t>Ziel: </a:t>
            </a:r>
            <a:r>
              <a:rPr lang="de-DE" dirty="0" smtClean="0"/>
              <a:t>Neubau Krippengebäude an Stelle des 	Schwesternhauses mit 4 U3-Gruppen, Bestand 	sanieren mit Mensa</a:t>
            </a:r>
          </a:p>
          <a:p>
            <a:r>
              <a:rPr lang="de-DE" b="1" dirty="0" smtClean="0"/>
              <a:t> Kosten:</a:t>
            </a:r>
            <a:r>
              <a:rPr lang="de-DE" dirty="0" smtClean="0"/>
              <a:t>	Haushaltsmittel: 	1.500.000 €</a:t>
            </a:r>
          </a:p>
          <a:p>
            <a:pPr marL="0" indent="0">
              <a:buNone/>
            </a:pPr>
            <a:r>
              <a:rPr lang="de-DE" b="1" dirty="0"/>
              <a:t>		</a:t>
            </a:r>
            <a:r>
              <a:rPr lang="de-DE" dirty="0" smtClean="0"/>
              <a:t>Kostenannahme:</a:t>
            </a:r>
            <a:r>
              <a:rPr lang="de-DE" dirty="0"/>
              <a:t>	</a:t>
            </a:r>
            <a:r>
              <a:rPr lang="de-DE" dirty="0" smtClean="0"/>
              <a:t>4.100.000 €</a:t>
            </a:r>
            <a:endParaRPr lang="de-DE" dirty="0"/>
          </a:p>
          <a:p>
            <a:r>
              <a:rPr lang="de-DE" b="1" dirty="0"/>
              <a:t>Bauzeit: 	</a:t>
            </a:r>
            <a:r>
              <a:rPr lang="de-DE" dirty="0" smtClean="0"/>
              <a:t>?</a:t>
            </a:r>
          </a:p>
          <a:p>
            <a:r>
              <a:rPr lang="de-DE" b="1" dirty="0" smtClean="0"/>
              <a:t>Sachstand:	</a:t>
            </a:r>
            <a:r>
              <a:rPr lang="de-DE" dirty="0" smtClean="0"/>
              <a:t>Machbarkeitsstudie durch Architekturbüro 		PIA Architekten erstellt.</a:t>
            </a:r>
            <a:endParaRPr lang="de-DE" b="1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28" y="1976550"/>
            <a:ext cx="4917807" cy="29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C5EEFA-4F34-4A1F-B77A-D8E3068B1144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438400" y="20574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TOP 2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Bekanntgabe von Beschlüssen aus der nichtöffentlichen Sitzung am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07.12.2021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Umbau Kindergarten St. Franziskus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00311" cy="4330492"/>
          </a:xfrm>
        </p:spPr>
        <p:txBody>
          <a:bodyPr>
            <a:normAutofit/>
          </a:bodyPr>
          <a:lstStyle/>
          <a:p>
            <a:r>
              <a:rPr lang="de-DE" b="1" dirty="0" smtClean="0"/>
              <a:t>Zeitplan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333888" y="5591643"/>
            <a:ext cx="11536059" cy="37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333888" y="1760222"/>
            <a:ext cx="1512165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1 – 2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Grundlagenermittlung / Vorplanung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850683" y="2306796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Kosten-schätzung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Gerader Verbinder 30"/>
          <p:cNvCxnSpPr>
            <a:stCxn id="60" idx="0"/>
            <a:endCxn id="19" idx="1"/>
          </p:cNvCxnSpPr>
          <p:nvPr/>
        </p:nvCxnSpPr>
        <p:spPr>
          <a:xfrm flipH="1" flipV="1">
            <a:off x="1850683" y="2552649"/>
            <a:ext cx="24142" cy="3121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stCxn id="57" idx="0"/>
            <a:endCxn id="16" idx="1"/>
          </p:cNvCxnSpPr>
          <p:nvPr/>
        </p:nvCxnSpPr>
        <p:spPr>
          <a:xfrm flipH="1" flipV="1">
            <a:off x="333888" y="2006075"/>
            <a:ext cx="14413" cy="3661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140724" y="5667959"/>
            <a:ext cx="415154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1529472" y="5673962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2021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74" y="1259647"/>
            <a:ext cx="5212197" cy="216935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74" y="3383957"/>
            <a:ext cx="5249297" cy="2162642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2940153" y="2853370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Grundsatzbe</a:t>
            </a: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-schluss GR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594800" y="5667959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Dezember 2021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Gerader Verbinder 11"/>
          <p:cNvCxnSpPr>
            <a:stCxn id="17" idx="1"/>
            <a:endCxn id="18" idx="0"/>
          </p:cNvCxnSpPr>
          <p:nvPr/>
        </p:nvCxnSpPr>
        <p:spPr>
          <a:xfrm>
            <a:off x="2940153" y="3099223"/>
            <a:ext cx="0" cy="2568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71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Erweiterungsbau Theresienkindergarten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00311" cy="4330492"/>
          </a:xfrm>
        </p:spPr>
        <p:txBody>
          <a:bodyPr>
            <a:normAutofit/>
          </a:bodyPr>
          <a:lstStyle/>
          <a:p>
            <a:r>
              <a:rPr lang="de-DE" b="1" dirty="0" smtClean="0"/>
              <a:t>Zeitplan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333888" y="5591643"/>
            <a:ext cx="11536059" cy="37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333888" y="1760222"/>
            <a:ext cx="1512165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1 – 2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Grundlagenermittlung / Vorplanung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850683" y="2306796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Kosten-schätzung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Gerader Verbinder 30"/>
          <p:cNvCxnSpPr>
            <a:stCxn id="60" idx="0"/>
            <a:endCxn id="19" idx="1"/>
          </p:cNvCxnSpPr>
          <p:nvPr/>
        </p:nvCxnSpPr>
        <p:spPr>
          <a:xfrm flipH="1" flipV="1">
            <a:off x="1850683" y="2552649"/>
            <a:ext cx="24142" cy="3121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stCxn id="57" idx="0"/>
            <a:endCxn id="16" idx="1"/>
          </p:cNvCxnSpPr>
          <p:nvPr/>
        </p:nvCxnSpPr>
        <p:spPr>
          <a:xfrm flipH="1" flipV="1">
            <a:off x="333888" y="2006075"/>
            <a:ext cx="14413" cy="3661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140724" y="5667959"/>
            <a:ext cx="415154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1529472" y="5673962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Dezember 2020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55" y="1371031"/>
            <a:ext cx="5276155" cy="404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8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15" y="1450398"/>
            <a:ext cx="4513970" cy="39572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Neubau Schönbornschule Grundschule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8" y="1232108"/>
            <a:ext cx="6946478" cy="4654886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 smtClean="0"/>
              <a:t>Ziel: 	</a:t>
            </a:r>
            <a:r>
              <a:rPr lang="de-DE" dirty="0" smtClean="0"/>
              <a:t>Neubau einer Grundschule mit Erweiterungsoption Real-	schule unter Beibehaltung des alten Schulhofes</a:t>
            </a:r>
          </a:p>
          <a:p>
            <a:r>
              <a:rPr lang="de-DE" b="1" dirty="0" smtClean="0"/>
              <a:t> Kosten:</a:t>
            </a:r>
            <a:r>
              <a:rPr lang="de-DE" dirty="0" smtClean="0"/>
              <a:t>	Haushaltsmittel: 	  	  14.000.000 €</a:t>
            </a:r>
          </a:p>
          <a:p>
            <a:pPr marL="0" indent="0">
              <a:buNone/>
            </a:pPr>
            <a:r>
              <a:rPr lang="de-DE" b="1" dirty="0"/>
              <a:t>		</a:t>
            </a:r>
            <a:r>
              <a:rPr lang="de-DE" dirty="0" smtClean="0"/>
              <a:t>Kostenannahme:</a:t>
            </a:r>
            <a:r>
              <a:rPr lang="de-DE" dirty="0"/>
              <a:t>	 </a:t>
            </a:r>
            <a:r>
              <a:rPr lang="de-DE" dirty="0" smtClean="0"/>
              <a:t> 14.000.000 € (nur      					Grundschule)</a:t>
            </a:r>
            <a:endParaRPr lang="de-DE" dirty="0"/>
          </a:p>
          <a:p>
            <a:r>
              <a:rPr lang="de-DE" b="1" dirty="0"/>
              <a:t>Bauzeit: 	</a:t>
            </a:r>
            <a:r>
              <a:rPr lang="de-DE" dirty="0" smtClean="0"/>
              <a:t>01.01.2024 – 30.08.2026</a:t>
            </a:r>
          </a:p>
          <a:p>
            <a:r>
              <a:rPr lang="de-DE" b="1" dirty="0" smtClean="0"/>
              <a:t>Sachstand:	</a:t>
            </a:r>
            <a:r>
              <a:rPr lang="de-DE" dirty="0" smtClean="0"/>
              <a:t>Die Abrissgenehmigung für das Hauptgebäude 		ist zugesagt. Das Aufgabeverfahren wird in 		2022 abgeschlossen. Ingenieurbüro Thost aus 		Pforzheim wurde mit der Durchführung eines 		VGV-Verfahrens für Architekten und Fachplaner 		beauftragt.</a:t>
            </a:r>
            <a:endParaRPr lang="de-DE" b="1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187543" y="2284833"/>
            <a:ext cx="1280160" cy="1112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Fläche für Real-schule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Neubau Schönbornschule </a:t>
            </a:r>
            <a:r>
              <a:rPr lang="de-DE" dirty="0"/>
              <a:t>G</a:t>
            </a:r>
            <a:r>
              <a:rPr lang="de-DE" dirty="0" smtClean="0"/>
              <a:t>rundschule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00311" cy="4330492"/>
          </a:xfrm>
        </p:spPr>
        <p:txBody>
          <a:bodyPr>
            <a:normAutofit/>
          </a:bodyPr>
          <a:lstStyle/>
          <a:p>
            <a:r>
              <a:rPr lang="de-DE" b="1" dirty="0" smtClean="0"/>
              <a:t>Zeitplan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333888" y="5591643"/>
            <a:ext cx="11536059" cy="37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1918532" y="1744445"/>
            <a:ext cx="1913610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1 - 3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Grundlagenermittlung / Vorplanung /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ntwurfsplanung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742672" y="2291314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Kostenbe</a:t>
            </a: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-rechnung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336968" y="2850078"/>
            <a:ext cx="946645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4 + 5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Genehmigungsplanung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177153" y="4965820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Kostenfest-stellung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Gerader Verbinder 25"/>
          <p:cNvCxnSpPr/>
          <p:nvPr/>
        </p:nvCxnSpPr>
        <p:spPr>
          <a:xfrm flipV="1">
            <a:off x="3327700" y="3084036"/>
            <a:ext cx="407" cy="2562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 flipV="1">
            <a:off x="7170787" y="5223638"/>
            <a:ext cx="4244" cy="446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H="1" flipV="1">
            <a:off x="2733811" y="2533871"/>
            <a:ext cx="1285" cy="3121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stCxn id="57" idx="0"/>
          </p:cNvCxnSpPr>
          <p:nvPr/>
        </p:nvCxnSpPr>
        <p:spPr>
          <a:xfrm flipV="1">
            <a:off x="1907152" y="1950915"/>
            <a:ext cx="2519" cy="3710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1542133" y="5661863"/>
            <a:ext cx="730038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2489573" y="5655255"/>
            <a:ext cx="488475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März 2023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3008892" y="5646804"/>
            <a:ext cx="609600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5688354" y="5655256"/>
            <a:ext cx="730942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2026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283574" y="3385489"/>
            <a:ext cx="786426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6 + 7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Vergabe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960396" y="5646804"/>
            <a:ext cx="609600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Oktober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Gerader Verbinder 32"/>
          <p:cNvCxnSpPr/>
          <p:nvPr/>
        </p:nvCxnSpPr>
        <p:spPr>
          <a:xfrm flipV="1">
            <a:off x="4283574" y="3602208"/>
            <a:ext cx="0" cy="2026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5086943" y="3906473"/>
            <a:ext cx="1614143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Bauausführung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4718691" y="5655256"/>
            <a:ext cx="702619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" name="Gerader Verbinder 40"/>
          <p:cNvCxnSpPr/>
          <p:nvPr/>
        </p:nvCxnSpPr>
        <p:spPr>
          <a:xfrm flipV="1">
            <a:off x="5070001" y="4152326"/>
            <a:ext cx="8787" cy="1493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/>
          <p:cNvCxnSpPr/>
          <p:nvPr/>
        </p:nvCxnSpPr>
        <p:spPr>
          <a:xfrm flipV="1">
            <a:off x="6060976" y="4665169"/>
            <a:ext cx="0" cy="96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/>
        </p:nvSpPr>
        <p:spPr>
          <a:xfrm>
            <a:off x="6068500" y="4440592"/>
            <a:ext cx="1089470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9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Inbetriebnahme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6812685" y="5655256"/>
            <a:ext cx="716203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Dezember 2026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11" y="1270566"/>
            <a:ext cx="4264876" cy="3666211"/>
          </a:xfrm>
          <a:prstGeom prst="rect">
            <a:avLst/>
          </a:prstGeom>
        </p:spPr>
      </p:pic>
      <p:sp>
        <p:nvSpPr>
          <p:cNvPr id="34" name="Rechteck 33"/>
          <p:cNvSpPr/>
          <p:nvPr/>
        </p:nvSpPr>
        <p:spPr>
          <a:xfrm>
            <a:off x="363096" y="1753065"/>
            <a:ext cx="1535195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VGV-Verfahren          </a:t>
            </a:r>
            <a:r>
              <a:rPr kumimoji="0" lang="de-DE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Architekt</a:t>
            </a:r>
            <a:r>
              <a:rPr kumimoji="0" lang="de-DE" sz="10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Fachplaner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5" name="Gerader Verbinder 34"/>
          <p:cNvCxnSpPr>
            <a:endCxn id="34" idx="1"/>
          </p:cNvCxnSpPr>
          <p:nvPr/>
        </p:nvCxnSpPr>
        <p:spPr>
          <a:xfrm flipV="1">
            <a:off x="331766" y="1998918"/>
            <a:ext cx="31330" cy="3592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40067" y="5646158"/>
            <a:ext cx="730038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 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Baugebiete </a:t>
            </a:r>
            <a:br>
              <a:rPr lang="de-DE" dirty="0" smtClean="0"/>
            </a:br>
            <a:r>
              <a:rPr lang="de-DE" dirty="0" smtClean="0"/>
              <a:t>- „Wohnen an der </a:t>
            </a:r>
            <a:r>
              <a:rPr lang="de-DE" dirty="0" err="1" smtClean="0"/>
              <a:t>Pfinz</a:t>
            </a:r>
            <a:r>
              <a:rPr lang="de-DE" dirty="0" smtClean="0"/>
              <a:t>“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8AE16B-CB1C-4522-BA31-3AF7FEB01859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44</a:t>
            </a:fld>
            <a:endParaRPr lang="de-DE" dirty="0"/>
          </a:p>
        </p:txBody>
      </p:sp>
      <p:pic>
        <p:nvPicPr>
          <p:cNvPr id="7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762000"/>
            <a:ext cx="5562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2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„Auf das Dorf“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8AE16B-CB1C-4522-BA31-3AF7FEB01859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45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600074"/>
            <a:ext cx="6325882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„Kohlfahrtswiesen-West“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8AE16B-CB1C-4522-BA31-3AF7FEB01859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46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559" y="990600"/>
            <a:ext cx="696766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0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Stadtbahn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8AE16B-CB1C-4522-BA31-3AF7FEB01859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47</a:t>
            </a:fld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6057900" cy="40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5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Radverkehrskonzept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8AE16B-CB1C-4522-BA31-3AF7FEB01859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48</a:t>
            </a:fld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B89C8D6-0B2B-4D93-BF61-7D358E015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745564"/>
            <a:ext cx="8819324" cy="53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Energieteam 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8AE16B-CB1C-4522-BA31-3AF7FEB01859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49</a:t>
            </a:fld>
            <a:endParaRPr lang="de-DE" dirty="0"/>
          </a:p>
        </p:txBody>
      </p:sp>
      <p:pic>
        <p:nvPicPr>
          <p:cNvPr id="1026" name="Picture 2" descr="Ist möglicherweise ein Bild von eine oder mehrere Personen, Personen, die stehen und Innenbereic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18" y="1231900"/>
            <a:ext cx="7539163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1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D06964-1D6E-4D72-8FCB-C949EA794EF3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438400" y="2057400"/>
            <a:ext cx="9601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Bebauungsplanverfahren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nach § 13 a BauGB mit örtlichen Bauvorschriften "Auf das Dorf - Änderung Nachverdichtung Büchenauer Straße/Jahnstraße"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a) Abwägung der im Rahmen der Entwurfsauslegung eingegangenen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Bedenken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und Anregungen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b) Vorstellung und Beschluss über einen geänderten Entwurf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c) Beschluss über die nochmalige öffentliche Auslegung des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geänderten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Entwurfs und Beteiligung der Träger öffentlicher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Belange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Platzgestaltung Ortsmitte Neuthard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00311" cy="4330492"/>
          </a:xfrm>
        </p:spPr>
        <p:txBody>
          <a:bodyPr>
            <a:normAutofit fontScale="85000" lnSpcReduction="10000"/>
          </a:bodyPr>
          <a:lstStyle/>
          <a:p>
            <a:r>
              <a:rPr lang="de-DE" b="1" dirty="0" smtClean="0"/>
              <a:t>Ziel: 	</a:t>
            </a:r>
            <a:r>
              <a:rPr lang="de-DE" dirty="0" smtClean="0"/>
              <a:t>Öffnung der Ortsmitte in </a:t>
            </a:r>
            <a:r>
              <a:rPr lang="de-DE" dirty="0"/>
              <a:t>N</a:t>
            </a:r>
            <a:r>
              <a:rPr lang="de-DE" dirty="0" smtClean="0"/>
              <a:t>euthard im Bereich Rathaus 	Neuthard zwischen Kirchstraße und Friedhofstraße </a:t>
            </a:r>
          </a:p>
          <a:p>
            <a:r>
              <a:rPr lang="de-DE" b="1" dirty="0" smtClean="0"/>
              <a:t> </a:t>
            </a:r>
            <a:r>
              <a:rPr lang="de-DE" b="1" dirty="0"/>
              <a:t>Kosten:</a:t>
            </a:r>
            <a:r>
              <a:rPr lang="de-DE" dirty="0"/>
              <a:t>	</a:t>
            </a:r>
            <a:r>
              <a:rPr lang="de-DE" dirty="0" smtClean="0"/>
              <a:t>Haushaltsmittel</a:t>
            </a:r>
            <a:r>
              <a:rPr lang="de-DE" dirty="0"/>
              <a:t>: 	</a:t>
            </a:r>
            <a:r>
              <a:rPr lang="de-DE" dirty="0" smtClean="0"/>
              <a:t>	0 </a:t>
            </a:r>
            <a:r>
              <a:rPr lang="de-DE" dirty="0"/>
              <a:t>€</a:t>
            </a:r>
          </a:p>
          <a:p>
            <a:pPr marL="0" indent="0">
              <a:buNone/>
            </a:pPr>
            <a:r>
              <a:rPr lang="de-DE" b="1" dirty="0"/>
              <a:t>		</a:t>
            </a:r>
            <a:r>
              <a:rPr lang="de-DE" dirty="0" smtClean="0"/>
              <a:t>Kostenschätzung:	</a:t>
            </a:r>
            <a:r>
              <a:rPr lang="de-DE" dirty="0"/>
              <a:t>	</a:t>
            </a:r>
            <a:r>
              <a:rPr lang="de-DE" dirty="0" smtClean="0">
                <a:solidFill>
                  <a:srgbClr val="C00000"/>
                </a:solidFill>
              </a:rPr>
              <a:t>?</a:t>
            </a:r>
            <a:r>
              <a:rPr lang="de-DE" dirty="0" smtClean="0"/>
              <a:t> </a:t>
            </a:r>
            <a:r>
              <a:rPr lang="de-DE" dirty="0"/>
              <a:t>€</a:t>
            </a:r>
          </a:p>
          <a:p>
            <a:r>
              <a:rPr lang="de-DE" b="1" dirty="0"/>
              <a:t>Bauzeit: 	</a:t>
            </a:r>
            <a:r>
              <a:rPr lang="de-DE" dirty="0" smtClean="0"/>
              <a:t>01.01.2024 – 31.07.2024</a:t>
            </a:r>
          </a:p>
          <a:p>
            <a:r>
              <a:rPr lang="de-DE" b="1" dirty="0" smtClean="0"/>
              <a:t>Sachstand:	</a:t>
            </a:r>
            <a:r>
              <a:rPr lang="de-DE" dirty="0"/>
              <a:t>E</a:t>
            </a:r>
            <a:r>
              <a:rPr lang="de-DE" dirty="0" smtClean="0"/>
              <a:t>rste </a:t>
            </a:r>
            <a:r>
              <a:rPr lang="de-DE" dirty="0"/>
              <a:t>G</a:t>
            </a:r>
            <a:r>
              <a:rPr lang="de-DE" dirty="0" smtClean="0"/>
              <a:t>estaltungsideen wurden durch das Büro 		Löwer + Partner im Rahmen der Machbarkeits-			</a:t>
            </a:r>
            <a:r>
              <a:rPr lang="de-DE" dirty="0" err="1" smtClean="0"/>
              <a:t>studie</a:t>
            </a:r>
            <a:r>
              <a:rPr lang="de-DE" dirty="0" smtClean="0"/>
              <a:t> präsentiert. Das Architekturbüro </a:t>
            </a:r>
            <a:r>
              <a:rPr lang="de-DE" dirty="0" err="1" smtClean="0"/>
              <a:t>bhm</a:t>
            </a:r>
            <a:r>
              <a:rPr lang="de-DE" dirty="0" smtClean="0"/>
              <a:t> hat 		erste Konzepte zur städtebaulichen Planung 			erarbeitet. Im nächsten Schritt wird eine Entwurf 		für die Platzgestaltung ausgearbeitet.</a:t>
            </a:r>
            <a:endParaRPr lang="de-DE" b="1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33" y="1859280"/>
            <a:ext cx="5057018" cy="322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Platzgestaltung Ortsmitte </a:t>
            </a:r>
            <a:r>
              <a:rPr lang="de-DE" dirty="0"/>
              <a:t>Neuthard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00311" cy="4330492"/>
          </a:xfrm>
        </p:spPr>
        <p:txBody>
          <a:bodyPr>
            <a:normAutofit/>
          </a:bodyPr>
          <a:lstStyle/>
          <a:p>
            <a:r>
              <a:rPr lang="de-DE" b="1" dirty="0" smtClean="0"/>
              <a:t>Zeitplan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333888" y="5591643"/>
            <a:ext cx="11536059" cy="37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4251819" y="3429000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Kostenfest-stellung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Gerader Verbinder 25"/>
          <p:cNvCxnSpPr>
            <a:stCxn id="61" idx="0"/>
            <a:endCxn id="51" idx="1"/>
          </p:cNvCxnSpPr>
          <p:nvPr/>
        </p:nvCxnSpPr>
        <p:spPr>
          <a:xfrm flipH="1" flipV="1">
            <a:off x="2657986" y="3085214"/>
            <a:ext cx="1264" cy="2581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endCxn id="45" idx="1"/>
          </p:cNvCxnSpPr>
          <p:nvPr/>
        </p:nvCxnSpPr>
        <p:spPr>
          <a:xfrm flipH="1" flipV="1">
            <a:off x="331861" y="1998864"/>
            <a:ext cx="2026" cy="3630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46141" y="5663424"/>
            <a:ext cx="568910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Oktober 2023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752265" y="5663424"/>
            <a:ext cx="557371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2443827" y="5666567"/>
            <a:ext cx="430845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3921230" y="5659058"/>
            <a:ext cx="693895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Dezember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" name="Gerader Verbinder 40"/>
          <p:cNvCxnSpPr>
            <a:stCxn id="39" idx="0"/>
            <a:endCxn id="21" idx="1"/>
          </p:cNvCxnSpPr>
          <p:nvPr/>
        </p:nvCxnSpPr>
        <p:spPr>
          <a:xfrm flipH="1" flipV="1">
            <a:off x="4251819" y="3674853"/>
            <a:ext cx="16359" cy="1984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/>
        </p:nvSpPr>
        <p:spPr>
          <a:xfrm>
            <a:off x="2657986" y="2839361"/>
            <a:ext cx="1089470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9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Inbetriebnahme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7" y="1277284"/>
            <a:ext cx="5188902" cy="3307573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1040053" y="2296186"/>
            <a:ext cx="1617933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Bauausführung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BA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331861" y="1753011"/>
            <a:ext cx="786426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6 + 7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Vergabe 2.BA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Gerader Verbinder 30"/>
          <p:cNvCxnSpPr>
            <a:stCxn id="60" idx="0"/>
            <a:endCxn id="37" idx="1"/>
          </p:cNvCxnSpPr>
          <p:nvPr/>
        </p:nvCxnSpPr>
        <p:spPr>
          <a:xfrm flipV="1">
            <a:off x="1030951" y="2542039"/>
            <a:ext cx="9102" cy="3121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4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Sanierung Rathaus Neuthard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00311" cy="4330492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 smtClean="0"/>
              <a:t>Ziel: </a:t>
            </a:r>
            <a:r>
              <a:rPr lang="de-DE" dirty="0" smtClean="0"/>
              <a:t>Umwandlung Rathaus in Fraktionsräume und 	Räumlichkeiten für Krabbelgruppe</a:t>
            </a:r>
          </a:p>
          <a:p>
            <a:r>
              <a:rPr lang="de-DE" b="1" dirty="0" smtClean="0"/>
              <a:t> </a:t>
            </a:r>
            <a:r>
              <a:rPr lang="de-DE" b="1" dirty="0"/>
              <a:t>Kosten:</a:t>
            </a:r>
            <a:r>
              <a:rPr lang="de-DE" dirty="0"/>
              <a:t>	</a:t>
            </a:r>
            <a:r>
              <a:rPr lang="de-DE" dirty="0" smtClean="0"/>
              <a:t>Haushaltsmittel:	  </a:t>
            </a:r>
            <a:r>
              <a:rPr lang="de-DE" dirty="0"/>
              <a:t>	</a:t>
            </a:r>
            <a:r>
              <a:rPr lang="de-DE" dirty="0" smtClean="0"/>
              <a:t>1.500.000 </a:t>
            </a:r>
            <a:r>
              <a:rPr lang="de-DE" dirty="0"/>
              <a:t>€</a:t>
            </a:r>
          </a:p>
          <a:p>
            <a:pPr marL="0" indent="0">
              <a:buNone/>
            </a:pPr>
            <a:r>
              <a:rPr lang="de-DE" b="1" dirty="0"/>
              <a:t>		</a:t>
            </a:r>
            <a:r>
              <a:rPr lang="de-DE" dirty="0" smtClean="0"/>
              <a:t>Kostenschätzung:</a:t>
            </a:r>
            <a:r>
              <a:rPr lang="de-DE" dirty="0"/>
              <a:t>	</a:t>
            </a:r>
            <a:r>
              <a:rPr lang="de-DE" dirty="0" smtClean="0"/>
              <a:t>2.500.000 </a:t>
            </a:r>
            <a:r>
              <a:rPr lang="de-DE" dirty="0"/>
              <a:t>€</a:t>
            </a:r>
          </a:p>
          <a:p>
            <a:r>
              <a:rPr lang="de-DE" b="1" dirty="0"/>
              <a:t>Bauzeit: 	</a:t>
            </a:r>
            <a:r>
              <a:rPr lang="de-DE" dirty="0" smtClean="0"/>
              <a:t>01.01.2022 – 01.01.2023</a:t>
            </a:r>
          </a:p>
          <a:p>
            <a:r>
              <a:rPr lang="de-DE" b="1" dirty="0" smtClean="0"/>
              <a:t>Sachstand:	</a:t>
            </a:r>
            <a:r>
              <a:rPr lang="de-DE" dirty="0" smtClean="0"/>
              <a:t>Der Gemeinderat hat die Verwaltung </a:t>
            </a:r>
            <a:r>
              <a:rPr lang="de-DE" dirty="0" err="1" smtClean="0"/>
              <a:t>beauf</a:t>
            </a:r>
            <a:r>
              <a:rPr lang="de-DE" dirty="0" smtClean="0"/>
              <a:t>-		tragt, gemeinsam mit dem Architekturbüro 			Löwer + Partner aus Darmstadt, eine 			Kostenberechnung für die notwendigen 			Umbaumaßnahmen am Rathaus Neuthard 		zu erstellen.</a:t>
            </a:r>
            <a:endParaRPr lang="de-DE" b="1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99" y="2718788"/>
            <a:ext cx="3712753" cy="357414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29" y="799733"/>
            <a:ext cx="3524742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Sanierung Rathaus Neuthard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00311" cy="4330492"/>
          </a:xfrm>
        </p:spPr>
        <p:txBody>
          <a:bodyPr>
            <a:normAutofit/>
          </a:bodyPr>
          <a:lstStyle/>
          <a:p>
            <a:r>
              <a:rPr lang="de-DE" b="1" dirty="0" smtClean="0"/>
              <a:t>Zeitplan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333888" y="5591643"/>
            <a:ext cx="11536059" cy="37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333888" y="1760222"/>
            <a:ext cx="1913610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1 - 3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Grundlagenermittlung / Vorplanung /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ntwurfsplanung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091090" y="2314667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Kostenbe</a:t>
            </a: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-rechnung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909665" y="2850078"/>
            <a:ext cx="946645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4 + 5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Genehmigungsplanung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972332" y="5005895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Kostenfest-stellung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Gerader Verbinder 25"/>
          <p:cNvCxnSpPr>
            <a:stCxn id="61" idx="0"/>
            <a:endCxn id="20" idx="1"/>
          </p:cNvCxnSpPr>
          <p:nvPr/>
        </p:nvCxnSpPr>
        <p:spPr>
          <a:xfrm flipV="1">
            <a:off x="2909258" y="3095931"/>
            <a:ext cx="407" cy="2562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>
            <a:stCxn id="69" idx="0"/>
            <a:endCxn id="21" idx="1"/>
          </p:cNvCxnSpPr>
          <p:nvPr/>
        </p:nvCxnSpPr>
        <p:spPr>
          <a:xfrm flipV="1">
            <a:off x="6972332" y="5251748"/>
            <a:ext cx="0" cy="416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>
            <a:stCxn id="60" idx="0"/>
            <a:endCxn id="19" idx="1"/>
          </p:cNvCxnSpPr>
          <p:nvPr/>
        </p:nvCxnSpPr>
        <p:spPr>
          <a:xfrm flipH="1" flipV="1">
            <a:off x="2091090" y="2560520"/>
            <a:ext cx="24977" cy="3094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endCxn id="16" idx="1"/>
          </p:cNvCxnSpPr>
          <p:nvPr/>
        </p:nvCxnSpPr>
        <p:spPr>
          <a:xfrm flipV="1">
            <a:off x="333887" y="2006075"/>
            <a:ext cx="1" cy="3622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75963" y="5663425"/>
            <a:ext cx="515848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2020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1775677" y="5655257"/>
            <a:ext cx="680779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Dezember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2699929" y="5663425"/>
            <a:ext cx="430845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März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569914" y="3385489"/>
            <a:ext cx="786426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6 + 7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Vergabe 1.BA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302552" y="5663425"/>
            <a:ext cx="53774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Gerader Verbinder 32"/>
          <p:cNvCxnSpPr>
            <a:stCxn id="32" idx="0"/>
            <a:endCxn id="28" idx="1"/>
          </p:cNvCxnSpPr>
          <p:nvPr/>
        </p:nvCxnSpPr>
        <p:spPr>
          <a:xfrm flipV="1">
            <a:off x="3569914" y="3631342"/>
            <a:ext cx="0" cy="2026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4251819" y="3915572"/>
            <a:ext cx="1614143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Bauausführung</a:t>
            </a:r>
          </a:p>
        </p:txBody>
      </p:sp>
      <p:sp>
        <p:nvSpPr>
          <p:cNvPr id="39" name="Rechteck 38"/>
          <p:cNvSpPr/>
          <p:nvPr/>
        </p:nvSpPr>
        <p:spPr>
          <a:xfrm>
            <a:off x="3894706" y="5668034"/>
            <a:ext cx="71422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" name="Gerader Verbinder 40"/>
          <p:cNvCxnSpPr>
            <a:stCxn id="39" idx="0"/>
            <a:endCxn id="38" idx="1"/>
          </p:cNvCxnSpPr>
          <p:nvPr/>
        </p:nvCxnSpPr>
        <p:spPr>
          <a:xfrm flipV="1">
            <a:off x="4251819" y="4161425"/>
            <a:ext cx="0" cy="1506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eck 55"/>
          <p:cNvSpPr/>
          <p:nvPr/>
        </p:nvSpPr>
        <p:spPr>
          <a:xfrm>
            <a:off x="5576235" y="5663425"/>
            <a:ext cx="579454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Februar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7" y="1277284"/>
            <a:ext cx="5188902" cy="3307573"/>
          </a:xfrm>
          <a:prstGeom prst="rect">
            <a:avLst/>
          </a:prstGeom>
        </p:spPr>
      </p:pic>
      <p:cxnSp>
        <p:nvCxnSpPr>
          <p:cNvPr id="53" name="Gerader Verbinder 52"/>
          <p:cNvCxnSpPr>
            <a:stCxn id="56" idx="0"/>
            <a:endCxn id="51" idx="1"/>
          </p:cNvCxnSpPr>
          <p:nvPr/>
        </p:nvCxnSpPr>
        <p:spPr>
          <a:xfrm flipV="1">
            <a:off x="5865962" y="4702720"/>
            <a:ext cx="5890" cy="960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hteck 68"/>
          <p:cNvSpPr/>
          <p:nvPr/>
        </p:nvSpPr>
        <p:spPr>
          <a:xfrm>
            <a:off x="6591516" y="5668430"/>
            <a:ext cx="761631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5871852" y="4456867"/>
            <a:ext cx="1089470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9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Inbetriebnahme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4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Ergänzungsbau / Sanierung Rathaus Karlsdorf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96639" cy="4330492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 smtClean="0"/>
              <a:t>Ziel: 	</a:t>
            </a:r>
            <a:r>
              <a:rPr lang="de-DE" dirty="0" smtClean="0"/>
              <a:t>Zusammenlegung der Verwaltungsstellen am 	Standort Karlsdorf durch Erweiterung und Sanierung 	des Rathauses Karlsdorf </a:t>
            </a:r>
          </a:p>
          <a:p>
            <a:r>
              <a:rPr lang="de-DE" b="1" dirty="0" smtClean="0"/>
              <a:t> Kosten:</a:t>
            </a:r>
            <a:r>
              <a:rPr lang="de-DE" dirty="0" smtClean="0"/>
              <a:t>	Haushaltsmittel: 		4.500.000 €</a:t>
            </a:r>
          </a:p>
          <a:p>
            <a:pPr marL="0" indent="0">
              <a:buNone/>
            </a:pPr>
            <a:r>
              <a:rPr lang="de-DE" b="1" dirty="0"/>
              <a:t>		</a:t>
            </a:r>
            <a:r>
              <a:rPr lang="de-DE" dirty="0" smtClean="0"/>
              <a:t>Kostenannahme:</a:t>
            </a:r>
            <a:r>
              <a:rPr lang="de-DE" dirty="0"/>
              <a:t>	</a:t>
            </a:r>
            <a:r>
              <a:rPr lang="de-DE" dirty="0" smtClean="0"/>
              <a:t>4.300.000 €</a:t>
            </a:r>
            <a:endParaRPr lang="de-DE" dirty="0"/>
          </a:p>
          <a:p>
            <a:r>
              <a:rPr lang="de-DE" b="1" dirty="0"/>
              <a:t>Bauzeit: 	</a:t>
            </a:r>
            <a:r>
              <a:rPr lang="de-DE" dirty="0" smtClean="0"/>
              <a:t>01.06.2022 – 31.10.2025</a:t>
            </a:r>
          </a:p>
          <a:p>
            <a:r>
              <a:rPr lang="de-DE" b="1" dirty="0" smtClean="0"/>
              <a:t>Sachstand:	</a:t>
            </a:r>
            <a:r>
              <a:rPr lang="de-DE" dirty="0" smtClean="0"/>
              <a:t>Machbarkeitsstudie zur Umsetzung durch 			Architekturbüro Löwer + Partner erstellt. 			Durchführung der Sanierung des Bestandes 		zeitnah beginnen. Erweiterung eventuell zu 		einem späteren Zeitpunkt.</a:t>
            </a:r>
            <a:endParaRPr lang="de-DE" b="1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364" y="1311216"/>
            <a:ext cx="4918640" cy="314864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23" y="4534305"/>
            <a:ext cx="2927221" cy="182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Sanierung </a:t>
            </a:r>
            <a:r>
              <a:rPr lang="de-DE" dirty="0"/>
              <a:t>Rathaus Karlsdorf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889" y="1232108"/>
            <a:ext cx="6600311" cy="4330492"/>
          </a:xfrm>
        </p:spPr>
        <p:txBody>
          <a:bodyPr>
            <a:normAutofit/>
          </a:bodyPr>
          <a:lstStyle/>
          <a:p>
            <a:r>
              <a:rPr lang="de-DE" b="1" dirty="0" smtClean="0"/>
              <a:t>Zeitplan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14/12/2021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Sachstandsbericht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Hoch- und Tiefbauprojekte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FBL Ziefuß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FC477-0A05-4F3E-8EE9-E015C9089D5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333888" y="5591643"/>
            <a:ext cx="11536059" cy="37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333888" y="1760222"/>
            <a:ext cx="1512165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1 – 2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Grundlagenermittlung / Vorplanung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850683" y="2306796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Kosten-schätzung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909665" y="2850078"/>
            <a:ext cx="1378974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4 + 5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Genehmigungs- und Ausführungsplanung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526634" y="4975819"/>
            <a:ext cx="1089470" cy="4917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Kostenfest-stellung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Gerader Verbinder 25"/>
          <p:cNvCxnSpPr>
            <a:stCxn id="61" idx="0"/>
            <a:endCxn id="20" idx="1"/>
          </p:cNvCxnSpPr>
          <p:nvPr/>
        </p:nvCxnSpPr>
        <p:spPr>
          <a:xfrm flipV="1">
            <a:off x="2865633" y="3095931"/>
            <a:ext cx="44032" cy="2570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>
            <a:stCxn id="56" idx="0"/>
            <a:endCxn id="21" idx="1"/>
          </p:cNvCxnSpPr>
          <p:nvPr/>
        </p:nvCxnSpPr>
        <p:spPr>
          <a:xfrm flipV="1">
            <a:off x="6522390" y="5221672"/>
            <a:ext cx="4244" cy="446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>
            <a:stCxn id="60" idx="0"/>
            <a:endCxn id="19" idx="1"/>
          </p:cNvCxnSpPr>
          <p:nvPr/>
        </p:nvCxnSpPr>
        <p:spPr>
          <a:xfrm flipH="1" flipV="1">
            <a:off x="1850683" y="2552649"/>
            <a:ext cx="24142" cy="3121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stCxn id="57" idx="0"/>
            <a:endCxn id="16" idx="1"/>
          </p:cNvCxnSpPr>
          <p:nvPr/>
        </p:nvCxnSpPr>
        <p:spPr>
          <a:xfrm flipH="1" flipV="1">
            <a:off x="333888" y="2006075"/>
            <a:ext cx="14413" cy="3661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140724" y="5667959"/>
            <a:ext cx="415154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1529472" y="5673962"/>
            <a:ext cx="690706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Dezember 2021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2610857" y="5666041"/>
            <a:ext cx="509552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5176796" y="5655257"/>
            <a:ext cx="719802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569914" y="3385489"/>
            <a:ext cx="786426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6 + 7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Vergabe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292760" y="5666040"/>
            <a:ext cx="554307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Gerader Verbinder 32"/>
          <p:cNvCxnSpPr>
            <a:stCxn id="32" idx="0"/>
            <a:endCxn id="28" idx="1"/>
          </p:cNvCxnSpPr>
          <p:nvPr/>
        </p:nvCxnSpPr>
        <p:spPr>
          <a:xfrm flipV="1">
            <a:off x="3569914" y="3631342"/>
            <a:ext cx="0" cy="2034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4251819" y="3915572"/>
            <a:ext cx="1614143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Bauausführung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3909123" y="5670722"/>
            <a:ext cx="685391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" name="Gerader Verbinder 40"/>
          <p:cNvCxnSpPr>
            <a:stCxn id="39" idx="0"/>
            <a:endCxn id="38" idx="1"/>
          </p:cNvCxnSpPr>
          <p:nvPr/>
        </p:nvCxnSpPr>
        <p:spPr>
          <a:xfrm flipV="1">
            <a:off x="4251819" y="4161425"/>
            <a:ext cx="0" cy="1509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/>
          <p:cNvCxnSpPr>
            <a:stCxn id="62" idx="0"/>
            <a:endCxn id="51" idx="1"/>
          </p:cNvCxnSpPr>
          <p:nvPr/>
        </p:nvCxnSpPr>
        <p:spPr>
          <a:xfrm flipV="1">
            <a:off x="5531127" y="4691508"/>
            <a:ext cx="0" cy="96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/>
        </p:nvSpPr>
        <p:spPr>
          <a:xfrm>
            <a:off x="5531127" y="4445655"/>
            <a:ext cx="1089470" cy="49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LPH 9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Inbetriebnahme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6164288" y="5667960"/>
            <a:ext cx="716203" cy="297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Oktober 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91" y="1647943"/>
            <a:ext cx="4950667" cy="29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E186A2-2D0B-4F01-8DD8-56D9D6471CB5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7" name="Inhaltsplatzhalter 6"/>
          <p:cNvSpPr txBox="1">
            <a:spLocks noGrp="1"/>
          </p:cNvSpPr>
          <p:nvPr>
            <p:ph idx="1"/>
          </p:nvPr>
        </p:nvSpPr>
        <p:spPr>
          <a:xfrm>
            <a:off x="609600" y="1232109"/>
            <a:ext cx="10972800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Vorschlag der Verwaltung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de-DE" dirty="0"/>
              <a:t>Die Haushaltssatzung für das Haushaltsjahr 2022 wird einschließlich Haushaltsplan, Stellenplan und mittelfristiger Finanzplanung 2023-2025 entsprechend vorgelegter Fassung beschlossen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6AA092-94C0-447C-A5BA-F75DF927278E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57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453546"/>
              </p:ext>
            </p:extLst>
          </p:nvPr>
        </p:nvGraphicFramePr>
        <p:xfrm>
          <a:off x="1979561" y="2895600"/>
          <a:ext cx="8232877" cy="3106261"/>
        </p:xfrm>
        <a:graphic>
          <a:graphicData uri="http://schemas.openxmlformats.org/drawingml/2006/table">
            <a:tbl>
              <a:tblPr/>
              <a:tblGrid>
                <a:gridCol w="8232877">
                  <a:extLst>
                    <a:ext uri="{9D8B030D-6E8A-4147-A177-3AD203B41FA5}">
                      <a16:colId xmlns:a16="http://schemas.microsoft.com/office/drawing/2014/main" val="2704743292"/>
                    </a:ext>
                  </a:extLst>
                </a:gridCol>
              </a:tblGrid>
              <a:tr h="3106261">
                <a:tc>
                  <a:txBody>
                    <a:bodyPr/>
                    <a:lstStyle/>
                    <a:p>
                      <a:pPr algn="l" fontAlgn="t"/>
                      <a:r>
                        <a:rPr lang="de-DE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de-DE" sz="2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Beratung und Beschlussfassung über den Entwurf des Wirtschaftsplanes für den</a:t>
                      </a:r>
                      <a:br>
                        <a:rPr lang="de-DE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Eigenbetrieb "Kommunaler Wohnungsbau" für das Jahr 2022</a:t>
                      </a:r>
                    </a:p>
                    <a:p>
                      <a:pPr algn="l" fontAlgn="t"/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de-DE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791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5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A1A95D-5E32-4651-A041-A1C3434F80DE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7" name="Inhaltsplatzhalter 6"/>
          <p:cNvSpPr txBox="1">
            <a:spLocks noGrp="1"/>
          </p:cNvSpPr>
          <p:nvPr>
            <p:ph idx="1"/>
          </p:nvPr>
        </p:nvSpPr>
        <p:spPr>
          <a:xfrm>
            <a:off x="609600" y="1232109"/>
            <a:ext cx="109728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Vorschlag der Verwaltung: 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/>
              <a:t>Der Gemeinderat wird gebeten, über den Wirtschaftsplan 2022 Beschluss zu fassen.</a:t>
            </a:r>
          </a:p>
          <a:p>
            <a:pPr marL="0" indent="0">
              <a:buNone/>
            </a:pP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0DF624-6006-45C8-A1F8-93AB43E5120B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59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485964"/>
              </p:ext>
            </p:extLst>
          </p:nvPr>
        </p:nvGraphicFramePr>
        <p:xfrm>
          <a:off x="1979561" y="2923381"/>
          <a:ext cx="8232877" cy="2651760"/>
        </p:xfrm>
        <a:graphic>
          <a:graphicData uri="http://schemas.openxmlformats.org/drawingml/2006/table">
            <a:tbl>
              <a:tblPr/>
              <a:tblGrid>
                <a:gridCol w="8232877">
                  <a:extLst>
                    <a:ext uri="{9D8B030D-6E8A-4147-A177-3AD203B41FA5}">
                      <a16:colId xmlns:a16="http://schemas.microsoft.com/office/drawing/2014/main" val="27047432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de-DE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de-DE" sz="2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</a:t>
                      </a:r>
                      <a:endParaRPr lang="de-DE" sz="2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Beratung und Beschlussfassung über den Entwurf des Wirtschaftsplanes für den</a:t>
                      </a:r>
                      <a:br>
                        <a:rPr lang="de-DE" sz="2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Eigenbetrieb "Wasserversorgung" für das Jahr 2022</a:t>
                      </a:r>
                    </a:p>
                    <a:p>
                      <a:pPr algn="l" fontAlgn="t"/>
                      <a:endParaRPr lang="de-DE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791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86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Bisheriger Bebauungsplanentwurf vom 29.11.2019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344123"/>
            <a:ext cx="6907596" cy="501650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2C217A-5757-4A5B-B472-1EBCA396EDFA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BP "Auf das Dorf-Nachverdichtung"| 3. Anwohnerinfo.08.12.2021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922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04D657-B611-4499-81D7-04E28B29DF54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60</a:t>
            </a:fld>
            <a:endParaRPr lang="de-DE" dirty="0"/>
          </a:p>
        </p:txBody>
      </p:sp>
      <p:sp>
        <p:nvSpPr>
          <p:cNvPr id="7" name="Inhaltsplatzhalter 6"/>
          <p:cNvSpPr txBox="1">
            <a:spLocks noGrp="1"/>
          </p:cNvSpPr>
          <p:nvPr>
            <p:ph idx="1"/>
          </p:nvPr>
        </p:nvSpPr>
        <p:spPr>
          <a:xfrm>
            <a:off x="609600" y="1232109"/>
            <a:ext cx="109728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Vorschlag der Verwaltung: 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/>
              <a:t>Der Gemeinderat wird gebeten, über den Wirtschaftsplan 2022 Beschluss zu fassen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2DFC7DA-04CB-4D0D-A164-D560254A110E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61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438400" y="2057401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Informationen und Fragen zu Gemeindeangelegenheiten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0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0B095C-F9E0-448C-832D-38306A75099B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62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438400" y="2057401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Bürgerfragestunde </a:t>
            </a:r>
          </a:p>
        </p:txBody>
      </p:sp>
    </p:spTree>
    <p:extLst>
      <p:ext uri="{BB962C8B-B14F-4D97-AF65-F5344CB8AC3E}">
        <p14:creationId xmlns:p14="http://schemas.microsoft.com/office/powerpoint/2010/main" val="39084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Neuer Bebauungsplanentwurf vom 03.12.2021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702" y="889913"/>
            <a:ext cx="6543898" cy="546643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1BD1D0-62E8-45E0-8C74-4F5FE7127A42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93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Vorschlag für Anpassung Baufenster (s. Synopse)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231900"/>
            <a:ext cx="7131165" cy="5079823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194FC6-35AE-47F7-8E27-8C3C38D7EF76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698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9003D50-40F3-4238-B7FD-1B832FEFBD37}" type="datetime3">
              <a:rPr lang="de-DE" smtClean="0"/>
              <a:t>14/12/21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Gemeinderatssitzung am 14.12.2021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FC477-0A05-4F3E-8EE9-E015C9089D5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Inhaltsplatzhalter 6"/>
          <p:cNvSpPr txBox="1">
            <a:spLocks noGrp="1"/>
          </p:cNvSpPr>
          <p:nvPr>
            <p:ph idx="1"/>
          </p:nvPr>
        </p:nvSpPr>
        <p:spPr>
          <a:xfrm>
            <a:off x="633153" y="1207170"/>
            <a:ext cx="109728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Vorschlag der Verwaltung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de-DE" dirty="0" smtClean="0"/>
              <a:t>Abwägung </a:t>
            </a:r>
            <a:r>
              <a:rPr lang="de-DE" dirty="0"/>
              <a:t>der in der Abwägungstabelle vom 03.12.2021 dargestellten Stellungnahmen miteinander und gegeneinander gem. dem Vorschlag der Verwaltung </a:t>
            </a:r>
            <a:endParaRPr lang="de-DE" dirty="0" smtClean="0"/>
          </a:p>
          <a:p>
            <a:pPr marL="457200" indent="-457200">
              <a:buAutoNum type="alphaLcParenR"/>
            </a:pPr>
            <a:r>
              <a:rPr lang="de-DE" dirty="0" smtClean="0"/>
              <a:t>Auf </a:t>
            </a:r>
            <a:r>
              <a:rPr lang="de-DE" dirty="0"/>
              <a:t>der Grundlage der Abwägung der eingegangenen Stellungnahmen wird der Entwurf des Bebauungsplan mit seinen örtlichen Bauvorschriften „Auf das Dorf – Änderung Nachverdichtung Büchenauer Str./Jahnstraße“ geändert. Der geänderte Entwurf mit all seinen Anlagen in der Fassung vom 03.12.2021 wird vom Gemeinderat freigegeben. </a:t>
            </a:r>
            <a:endParaRPr lang="de-DE" dirty="0" smtClean="0"/>
          </a:p>
          <a:p>
            <a:pPr marL="457200" indent="-457200">
              <a:buAutoNum type="alphaLcParenR"/>
            </a:pPr>
            <a:r>
              <a:rPr lang="de-DE" dirty="0" smtClean="0"/>
              <a:t>Der </a:t>
            </a:r>
            <a:r>
              <a:rPr lang="de-DE" dirty="0"/>
              <a:t>Entwurf des Bebauungsplans mit allen Anlagen vom 03.12.2021 wird gem. § 3 Abs. 2 BauGB für die Dauer eines Monats öffentlich ausgelegt gleichzeitig werden die Stellungnahmen der Träger öffentlicher Belange gem. § 4 Abs. 2 BauGB eingeholt.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theme1.xml><?xml version="1.0" encoding="utf-8"?>
<a:theme xmlns:a="http://schemas.openxmlformats.org/drawingml/2006/main" name="Projektstatusberic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Projektstatusbericht.potx</Template>
  <TotalTime>0</TotalTime>
  <Words>1866</Words>
  <Application>Microsoft Office PowerPoint</Application>
  <PresentationFormat>Breitbild</PresentationFormat>
  <Paragraphs>598</Paragraphs>
  <Slides>62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62</vt:i4>
      </vt:variant>
    </vt:vector>
  </HeadingPairs>
  <TitlesOfParts>
    <vt:vector size="67" baseType="lpstr">
      <vt:lpstr>Arial</vt:lpstr>
      <vt:lpstr>Calibri</vt:lpstr>
      <vt:lpstr>Courier New</vt:lpstr>
      <vt:lpstr>Georgia</vt:lpstr>
      <vt:lpstr>Projektstatusbericht</vt:lpstr>
      <vt:lpstr>Gemeinderatssitzung </vt:lpstr>
      <vt:lpstr>Tagesordnung</vt:lpstr>
      <vt:lpstr>PowerPoint-Präsentation</vt:lpstr>
      <vt:lpstr>PowerPoint-Präsentation</vt:lpstr>
      <vt:lpstr>PowerPoint-Präsentation</vt:lpstr>
      <vt:lpstr>Bisheriger Bebauungsplanentwurf vom 29.11.2019</vt:lpstr>
      <vt:lpstr>Neuer Bebauungsplanentwurf vom 03.12.2021</vt:lpstr>
      <vt:lpstr>Vorschlag für Anpassung Baufenster (s. Synopse)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Gemeinde Karlsdorf-Neuthard</vt:lpstr>
      <vt:lpstr>Krisenstab </vt:lpstr>
      <vt:lpstr>Mobile Impfteams in der Altenbürghalle </vt:lpstr>
      <vt:lpstr>Entwicklung Zahlungsmittelüberschuss (Zuführungsraten 2007 - 2018)</vt:lpstr>
      <vt:lpstr>Zahlungsmittelüberschüsse (Ergebnis 2019-2020, Prognose 2021-2031)</vt:lpstr>
      <vt:lpstr>Planvergleich der Zahlungsmittelüberschüsse –  Wann wurde mit welchem Zahlungsmittelüberschuss kalkuliert?</vt:lpstr>
      <vt:lpstr>Haushaltsrisiken aus der Bundes- und Landespolitik </vt:lpstr>
      <vt:lpstr>Großprojekte 2022 - 2026  </vt:lpstr>
      <vt:lpstr>Großprojekte 2022 - 2026 </vt:lpstr>
      <vt:lpstr>Zentrale Trinkwasserenthärtung</vt:lpstr>
      <vt:lpstr>Zentrale Trinkwasserenthärtung</vt:lpstr>
      <vt:lpstr>Neues Feuerwehrhaus</vt:lpstr>
      <vt:lpstr>Neues Feuerwehrhaus</vt:lpstr>
      <vt:lpstr>Straßensanierungsmanagement</vt:lpstr>
      <vt:lpstr>Waldkindergarten</vt:lpstr>
      <vt:lpstr>Waldkindergarten</vt:lpstr>
      <vt:lpstr>Erweiterung Kindergarten Don Bosco</vt:lpstr>
      <vt:lpstr>Erweiterung Kindergarten Don Bosco</vt:lpstr>
      <vt:lpstr>TigeR – Gruppen Gartenstraße 11</vt:lpstr>
      <vt:lpstr>TigeR – Gruppen Gartenstraße 11</vt:lpstr>
      <vt:lpstr>Umbau und Erweiterung Kindergarten St. Franziskus</vt:lpstr>
      <vt:lpstr>Umbau Kindergarten St. Franziskus</vt:lpstr>
      <vt:lpstr>Erweiterungsbau Theresienkindergarten </vt:lpstr>
      <vt:lpstr>Neubau Schönbornschule Grundschule</vt:lpstr>
      <vt:lpstr>Neubau Schönbornschule Grundschule</vt:lpstr>
      <vt:lpstr>Baugebiete  - „Wohnen an der Pfinz“ </vt:lpstr>
      <vt:lpstr>„Auf das Dorf“ </vt:lpstr>
      <vt:lpstr>„Kohlfahrtswiesen-West“ </vt:lpstr>
      <vt:lpstr>Stadtbahn </vt:lpstr>
      <vt:lpstr>Radverkehrskonzept </vt:lpstr>
      <vt:lpstr>Energieteam </vt:lpstr>
      <vt:lpstr>Platzgestaltung Ortsmitte Neuthard</vt:lpstr>
      <vt:lpstr>Platzgestaltung Ortsmitte Neuthard</vt:lpstr>
      <vt:lpstr>Sanierung Rathaus Neuthard</vt:lpstr>
      <vt:lpstr>Sanierung Rathaus Neuthard</vt:lpstr>
      <vt:lpstr>Ergänzungsbau / Sanierung Rathaus Karlsdorf</vt:lpstr>
      <vt:lpstr>Sanierung Rathaus Karlsdorf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2021-12-14T16:13:59Z</dcterms:modified>
</cp:coreProperties>
</file>